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97" r:id="rId3"/>
    <p:sldId id="257" r:id="rId4"/>
    <p:sldId id="258" r:id="rId5"/>
    <p:sldId id="420" r:id="rId6"/>
    <p:sldId id="259" r:id="rId7"/>
    <p:sldId id="427" r:id="rId8"/>
    <p:sldId id="299" r:id="rId9"/>
    <p:sldId id="312" r:id="rId10"/>
    <p:sldId id="305" r:id="rId11"/>
    <p:sldId id="306" r:id="rId12"/>
    <p:sldId id="307" r:id="rId13"/>
    <p:sldId id="300" r:id="rId14"/>
    <p:sldId id="425" r:id="rId15"/>
    <p:sldId id="298" r:id="rId16"/>
    <p:sldId id="261" r:id="rId17"/>
    <p:sldId id="301" r:id="rId18"/>
    <p:sldId id="260" r:id="rId19"/>
    <p:sldId id="313" r:id="rId20"/>
    <p:sldId id="308" r:id="rId21"/>
    <p:sldId id="309" r:id="rId22"/>
    <p:sldId id="443" r:id="rId23"/>
    <p:sldId id="445" r:id="rId24"/>
    <p:sldId id="444" r:id="rId25"/>
    <p:sldId id="446" r:id="rId26"/>
    <p:sldId id="447" r:id="rId27"/>
    <p:sldId id="448" r:id="rId28"/>
    <p:sldId id="302" r:id="rId29"/>
    <p:sldId id="429" r:id="rId30"/>
    <p:sldId id="310" r:id="rId31"/>
    <p:sldId id="335" r:id="rId32"/>
    <p:sldId id="268" r:id="rId33"/>
    <p:sldId id="341" r:id="rId34"/>
    <p:sldId id="262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340" r:id="rId45"/>
    <p:sldId id="342" r:id="rId46"/>
    <p:sldId id="283" r:id="rId47"/>
    <p:sldId id="343" r:id="rId48"/>
    <p:sldId id="439" r:id="rId49"/>
    <p:sldId id="440" r:id="rId50"/>
    <p:sldId id="441" r:id="rId51"/>
    <p:sldId id="442" r:id="rId52"/>
    <p:sldId id="278" r:id="rId5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55"/>
      <p:bold r:id="rId56"/>
      <p:italic r:id="rId57"/>
      <p:boldItalic r:id="rId58"/>
    </p:embeddedFont>
    <p:embeddedFont>
      <p:font typeface="Barlow Light" panose="00000400000000000000" pitchFamily="2" charset="0"/>
      <p:regular r:id="rId59"/>
      <p:bold r:id="rId60"/>
      <p:italic r:id="rId61"/>
      <p:boldItalic r:id="rId62"/>
    </p:embeddedFont>
    <p:embeddedFont>
      <p:font typeface="Barlow SemiBold" panose="000007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EA8867-561A-43F1-AA35-FFD2E45D988E}">
  <a:tblStyle styleId="{9AEA8867-561A-43F1-AA35-FFD2E45D98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3FD87B-DE17-4FAB-93B8-1F322D3E5D8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5" d="100"/>
          <a:sy n="205" d="100"/>
        </p:scale>
        <p:origin x="52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chatcharam Mariappan-00081" userId="258a9471-05c2-4f4d-9971-90cf053a56f4" providerId="ADAL" clId="{BC69B30E-0439-4209-9779-EB1E91B3C24E}"/>
    <pc:docChg chg="delSld modSld">
      <pc:chgData name="Panchatcharam Mariappan-00081" userId="258a9471-05c2-4f4d-9971-90cf053a56f4" providerId="ADAL" clId="{BC69B30E-0439-4209-9779-EB1E91B3C24E}" dt="2026-02-23T06:23:07.605" v="9" actId="47"/>
      <pc:docMkLst>
        <pc:docMk/>
      </pc:docMkLst>
      <pc:sldChg chg="modSp mod">
        <pc:chgData name="Panchatcharam Mariappan-00081" userId="258a9471-05c2-4f4d-9971-90cf053a56f4" providerId="ADAL" clId="{BC69B30E-0439-4209-9779-EB1E91B3C24E}" dt="2026-02-23T06:21:25.772" v="7" actId="20577"/>
        <pc:sldMkLst>
          <pc:docMk/>
          <pc:sldMk cId="0" sldId="256"/>
        </pc:sldMkLst>
        <pc:spChg chg="mod">
          <ac:chgData name="Panchatcharam Mariappan-00081" userId="258a9471-05c2-4f4d-9971-90cf053a56f4" providerId="ADAL" clId="{BC69B30E-0439-4209-9779-EB1E91B3C24E}" dt="2026-02-23T06:21:25.772" v="7" actId="20577"/>
          <ac:spMkLst>
            <pc:docMk/>
            <pc:sldMk cId="0" sldId="256"/>
            <ac:spMk id="158" creationId="{00000000-0000-0000-0000-000000000000}"/>
          </ac:spMkLst>
        </pc:spChg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0" sldId="265"/>
        </pc:sldMkLst>
      </pc:sldChg>
      <pc:sldChg chg="del">
        <pc:chgData name="Panchatcharam Mariappan-00081" userId="258a9471-05c2-4f4d-9971-90cf053a56f4" providerId="ADAL" clId="{BC69B30E-0439-4209-9779-EB1E91B3C24E}" dt="2026-02-23T06:22:16.197" v="8" actId="47"/>
        <pc:sldMkLst>
          <pc:docMk/>
          <pc:sldMk cId="3506670388" sldId="303"/>
        </pc:sldMkLst>
      </pc:sldChg>
      <pc:sldChg chg="del">
        <pc:chgData name="Panchatcharam Mariappan-00081" userId="258a9471-05c2-4f4d-9971-90cf053a56f4" providerId="ADAL" clId="{BC69B30E-0439-4209-9779-EB1E91B3C24E}" dt="2026-02-23T06:22:16.197" v="8" actId="47"/>
        <pc:sldMkLst>
          <pc:docMk/>
          <pc:sldMk cId="1896316386" sldId="304"/>
        </pc:sldMkLst>
      </pc:sldChg>
      <pc:sldChg chg="del">
        <pc:chgData name="Panchatcharam Mariappan-00081" userId="258a9471-05c2-4f4d-9971-90cf053a56f4" providerId="ADAL" clId="{BC69B30E-0439-4209-9779-EB1E91B3C24E}" dt="2026-02-23T06:22:16.197" v="8" actId="47"/>
        <pc:sldMkLst>
          <pc:docMk/>
          <pc:sldMk cId="3423133475" sldId="31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233767157" sldId="31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46948810" sldId="31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325739082" sldId="33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995225787" sldId="33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663264110" sldId="33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874079344" sldId="34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488668197" sldId="34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53175493" sldId="34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28187804" sldId="34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14231291" sldId="34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869027067" sldId="34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825762641" sldId="35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023405160" sldId="35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71134083" sldId="353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181511680" sldId="35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355458795" sldId="35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182653286" sldId="35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463472868" sldId="35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070221920" sldId="35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441075609" sldId="35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300128724" sldId="360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823628882" sldId="36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398827808" sldId="36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866866125" sldId="363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86301641" sldId="36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043973984" sldId="36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191029290" sldId="36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19211991" sldId="36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224686179" sldId="36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238598227" sldId="36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991523561" sldId="370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600716190" sldId="37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130918769" sldId="37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023197363" sldId="37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393686047" sldId="37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120966718" sldId="37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334297042" sldId="37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030335422" sldId="37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536909184" sldId="37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794659100" sldId="380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544449206" sldId="38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944985493" sldId="38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192422772" sldId="383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439572503" sldId="38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12750839" sldId="38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54678876" sldId="38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926574852" sldId="38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924321946" sldId="38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170556905" sldId="38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788895428" sldId="390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747273661" sldId="39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304447288" sldId="39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74333084" sldId="393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540250773" sldId="39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065557032" sldId="39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540948650" sldId="39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72792800" sldId="39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000876291" sldId="39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107828454" sldId="39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083001840" sldId="400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681124185" sldId="40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722949673" sldId="40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243940659" sldId="403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142796550" sldId="40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012435469" sldId="40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554195914" sldId="40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261801623" sldId="40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258159022" sldId="40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001839363" sldId="40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909812763" sldId="410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29930854" sldId="41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534917337" sldId="41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800664925" sldId="414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25907381" sldId="415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365561874" sldId="416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773289429" sldId="417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395612018" sldId="418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184134504" sldId="419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813845330" sldId="421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2944217272" sldId="422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3731242154" sldId="423"/>
        </pc:sldMkLst>
      </pc:sldChg>
      <pc:sldChg chg="del">
        <pc:chgData name="Panchatcharam Mariappan-00081" userId="258a9471-05c2-4f4d-9971-90cf053a56f4" providerId="ADAL" clId="{BC69B30E-0439-4209-9779-EB1E91B3C24E}" dt="2026-02-23T06:23:07.605" v="9" actId="47"/>
        <pc:sldMkLst>
          <pc:docMk/>
          <pc:sldMk cId="4030355644" sldId="424"/>
        </pc:sldMkLst>
      </pc:sldChg>
      <pc:sldChg chg="del">
        <pc:chgData name="Panchatcharam Mariappan-00081" userId="258a9471-05c2-4f4d-9971-90cf053a56f4" providerId="ADAL" clId="{BC69B30E-0439-4209-9779-EB1E91B3C24E}" dt="2026-02-23T06:22:16.197" v="8" actId="47"/>
        <pc:sldMkLst>
          <pc:docMk/>
          <pc:sldMk cId="4184603725" sldId="426"/>
        </pc:sldMkLst>
      </pc:sldChg>
      <pc:sldMasterChg chg="delSldLayout">
        <pc:chgData name="Panchatcharam Mariappan-00081" userId="258a9471-05c2-4f4d-9971-90cf053a56f4" providerId="ADAL" clId="{BC69B30E-0439-4209-9779-EB1E91B3C24E}" dt="2026-02-23T06:23:07.605" v="9" actId="47"/>
        <pc:sldMasterMkLst>
          <pc:docMk/>
          <pc:sldMasterMk cId="0" sldId="2147483659"/>
        </pc:sldMasterMkLst>
        <pc:sldLayoutChg chg="del">
          <pc:chgData name="Panchatcharam Mariappan-00081" userId="258a9471-05c2-4f4d-9971-90cf053a56f4" providerId="ADAL" clId="{BC69B30E-0439-4209-9779-EB1E91B3C24E}" dt="2026-02-23T06:23:07.605" v="9" actId="47"/>
          <pc:sldLayoutMkLst>
            <pc:docMk/>
            <pc:sldMasterMk cId="0" sldId="2147483659"/>
            <pc:sldLayoutMk cId="0" sldId="214748365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809812394588436E-2"/>
          <c:y val="0.37363918621101255"/>
          <c:w val="0.91901841273190543"/>
          <c:h val="0.6263608137889874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5EF-463E-9B05-102D3191AE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35EF-463E-9B05-102D3191AE6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059F232-20FB-4633-B16C-94C861BB20D1}" type="CATEGORYNAME">
                      <a:rPr lang="en-US" sz="900"/>
                      <a:pPr/>
                      <a:t>[CATEGORY NAME]</a:t>
                    </a:fld>
                    <a:r>
                      <a:rPr lang="en-US" sz="900" baseline="0" dirty="0"/>
                      <a:t>
</a:t>
                    </a:r>
                    <a:fld id="{00C6674D-93F7-4FC5-BE31-7F96C63CC342}" type="PERCENTAGE">
                      <a:rPr lang="en-US" sz="900" baseline="0"/>
                      <a:pPr/>
                      <a:t>[PERCENTAGE]</a:t>
                    </a:fld>
                    <a:endParaRPr lang="en-US" sz="900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EF-463E-9B05-102D3191AE6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ABF3831-6A25-4CD9-AF9D-FCF2FAAB7FB6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B65C42CE-0D94-4177-BC8C-A0275C898F34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5EF-463E-9B05-102D3191AE6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Used</c:v>
                </c:pt>
                <c:pt idx="1">
                  <c:v>Dark Data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F-463E-9B05-102D3191AE66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6809812394588436E-2"/>
          <c:y val="0.37363918621101255"/>
          <c:w val="0.91901841273190543"/>
          <c:h val="0.6263608137889874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EF-463E-9B05-102D3191AE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5EF-463E-9B05-102D3191AE6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059F232-20FB-4633-B16C-94C861BB20D1}" type="CATEGORYNAME">
                      <a:rPr lang="en-US" sz="900"/>
                      <a:pPr/>
                      <a:t>[CATEGORY NAME]</a:t>
                    </a:fld>
                    <a:r>
                      <a:rPr lang="en-US" sz="900" baseline="0" dirty="0"/>
                      <a:t>
</a:t>
                    </a:r>
                    <a:fld id="{00C6674D-93F7-4FC5-BE31-7F96C63CC342}" type="PERCENTAGE">
                      <a:rPr lang="en-US" sz="900" baseline="0"/>
                      <a:pPr/>
                      <a:t>[PERCENTAGE]</a:t>
                    </a:fld>
                    <a:endParaRPr lang="en-US" sz="900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EF-463E-9B05-102D3191AE6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ABF3831-6A25-4CD9-AF9D-FCF2FAAB7FB6}" type="CATEGORYNAME">
                      <a:rPr lang="en-US" sz="700"/>
                      <a:pPr/>
                      <a:t>[CATEGORY NAME]</a:t>
                    </a:fld>
                    <a:r>
                      <a:rPr lang="en-US" sz="700" baseline="0" dirty="0"/>
                      <a:t>
</a:t>
                    </a:r>
                    <a:fld id="{B65C42CE-0D94-4177-BC8C-A0275C898F34}" type="PERCENTAGE">
                      <a:rPr lang="en-US" sz="1000" baseline="0"/>
                      <a:pPr/>
                      <a:t>[PERCENTAGE]</a:t>
                    </a:fld>
                    <a:endParaRPr lang="en-US" sz="700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5EF-463E-9B05-102D3191AE6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Training</c:v>
                </c:pt>
                <c:pt idx="1">
                  <c:v>No Training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F-463E-9B05-102D3191AE66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43C9C-237B-4053-AA84-691C381AB8B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79961C7B-A5A8-4C20-9D41-5925B7908A9F}">
      <dgm:prSet phldrT="[Text]"/>
      <dgm:spPr/>
      <dgm:t>
        <a:bodyPr/>
        <a:lstStyle/>
        <a:p>
          <a:r>
            <a:rPr lang="en-IN" dirty="0"/>
            <a:t>Define</a:t>
          </a:r>
        </a:p>
      </dgm:t>
    </dgm:pt>
    <dgm:pt modelId="{7BB78D58-F459-4808-9737-4D4E3C10DEEC}" type="parTrans" cxnId="{BF44EEED-AECB-4C7B-8DDF-AF37FC2424F0}">
      <dgm:prSet/>
      <dgm:spPr/>
      <dgm:t>
        <a:bodyPr/>
        <a:lstStyle/>
        <a:p>
          <a:endParaRPr lang="en-IN"/>
        </a:p>
      </dgm:t>
    </dgm:pt>
    <dgm:pt modelId="{1728B0F3-E5E8-4B5C-9B7A-72BB2E64C1F6}" type="sibTrans" cxnId="{BF44EEED-AECB-4C7B-8DDF-AF37FC2424F0}">
      <dgm:prSet/>
      <dgm:spPr/>
      <dgm:t>
        <a:bodyPr/>
        <a:lstStyle/>
        <a:p>
          <a:endParaRPr lang="en-IN"/>
        </a:p>
      </dgm:t>
    </dgm:pt>
    <dgm:pt modelId="{9029BF83-A82E-4D97-B099-D6E5B95B134B}">
      <dgm:prSet phldrT="[Text]"/>
      <dgm:spPr/>
      <dgm:t>
        <a:bodyPr/>
        <a:lstStyle/>
        <a:p>
          <a:r>
            <a:rPr lang="en-IN" dirty="0"/>
            <a:t>Disassemble</a:t>
          </a:r>
        </a:p>
      </dgm:t>
    </dgm:pt>
    <dgm:pt modelId="{DE120FCF-14EF-4117-9F54-B054C7940F9E}" type="parTrans" cxnId="{0AA54B39-6CBC-4FD2-BDEA-BD2072E68CA3}">
      <dgm:prSet/>
      <dgm:spPr/>
      <dgm:t>
        <a:bodyPr/>
        <a:lstStyle/>
        <a:p>
          <a:endParaRPr lang="en-IN"/>
        </a:p>
      </dgm:t>
    </dgm:pt>
    <dgm:pt modelId="{8499B94C-9F6B-4198-969D-1DE252BC6238}" type="sibTrans" cxnId="{0AA54B39-6CBC-4FD2-BDEA-BD2072E68CA3}">
      <dgm:prSet/>
      <dgm:spPr/>
      <dgm:t>
        <a:bodyPr/>
        <a:lstStyle/>
        <a:p>
          <a:endParaRPr lang="en-IN"/>
        </a:p>
      </dgm:t>
    </dgm:pt>
    <dgm:pt modelId="{12FF6A76-37D1-4838-8147-935F76C8F0C6}">
      <dgm:prSet phldrT="[Text]"/>
      <dgm:spPr/>
      <dgm:t>
        <a:bodyPr/>
        <a:lstStyle/>
        <a:p>
          <a:r>
            <a:rPr lang="en-IN" dirty="0"/>
            <a:t>Decide</a:t>
          </a:r>
        </a:p>
      </dgm:t>
    </dgm:pt>
    <dgm:pt modelId="{933B618C-8814-4901-9EF5-C3A9212254AA}" type="parTrans" cxnId="{EFB3A777-D8DC-4E33-9878-A9AC87D09F9D}">
      <dgm:prSet/>
      <dgm:spPr/>
      <dgm:t>
        <a:bodyPr/>
        <a:lstStyle/>
        <a:p>
          <a:endParaRPr lang="en-IN"/>
        </a:p>
      </dgm:t>
    </dgm:pt>
    <dgm:pt modelId="{C2F830A4-6B9E-4A87-8586-4DE8A1E1A57E}" type="sibTrans" cxnId="{EFB3A777-D8DC-4E33-9878-A9AC87D09F9D}">
      <dgm:prSet/>
      <dgm:spPr/>
      <dgm:t>
        <a:bodyPr/>
        <a:lstStyle/>
        <a:p>
          <a:endParaRPr lang="en-IN"/>
        </a:p>
      </dgm:t>
    </dgm:pt>
    <dgm:pt modelId="{379C97FD-ACC7-4675-9A45-8B90BD709974}">
      <dgm:prSet phldrT="[Text]"/>
      <dgm:spPr/>
      <dgm:t>
        <a:bodyPr/>
        <a:lstStyle/>
        <a:p>
          <a:r>
            <a:rPr lang="en-IN" dirty="0"/>
            <a:t>Evaluate</a:t>
          </a:r>
        </a:p>
      </dgm:t>
    </dgm:pt>
    <dgm:pt modelId="{C101D759-03FD-4CD2-9935-A311525F0201}" type="parTrans" cxnId="{92AA8009-D54F-4D1C-B671-C1EF6F4B70B3}">
      <dgm:prSet/>
      <dgm:spPr/>
      <dgm:t>
        <a:bodyPr/>
        <a:lstStyle/>
        <a:p>
          <a:endParaRPr lang="en-IN"/>
        </a:p>
      </dgm:t>
    </dgm:pt>
    <dgm:pt modelId="{B664AC19-B2F1-4EE5-B760-1CF864E9BD28}" type="sibTrans" cxnId="{92AA8009-D54F-4D1C-B671-C1EF6F4B70B3}">
      <dgm:prSet/>
      <dgm:spPr/>
      <dgm:t>
        <a:bodyPr/>
        <a:lstStyle/>
        <a:p>
          <a:endParaRPr lang="en-IN"/>
        </a:p>
      </dgm:t>
    </dgm:pt>
    <dgm:pt modelId="{89B6E97E-14C1-4B98-9E17-7670192EECB5}" type="pres">
      <dgm:prSet presAssocID="{6B343C9C-237B-4053-AA84-691C381AB8BA}" presName="Name0" presStyleCnt="0">
        <dgm:presLayoutVars>
          <dgm:dir/>
          <dgm:resizeHandles val="exact"/>
        </dgm:presLayoutVars>
      </dgm:prSet>
      <dgm:spPr/>
    </dgm:pt>
    <dgm:pt modelId="{1333B54D-EE91-40D0-9943-FBA035888588}" type="pres">
      <dgm:prSet presAssocID="{79961C7B-A5A8-4C20-9D41-5925B7908A9F}" presName="composite" presStyleCnt="0"/>
      <dgm:spPr/>
    </dgm:pt>
    <dgm:pt modelId="{70778411-CC84-4673-9220-C42148FD6174}" type="pres">
      <dgm:prSet presAssocID="{79961C7B-A5A8-4C20-9D41-5925B7908A9F}" presName="bgChev" presStyleLbl="node1" presStyleIdx="0" presStyleCnt="4"/>
      <dgm:spPr/>
    </dgm:pt>
    <dgm:pt modelId="{341D5EA1-4D52-41B2-A3AB-A30B9B0B1668}" type="pres">
      <dgm:prSet presAssocID="{79961C7B-A5A8-4C20-9D41-5925B7908A9F}" presName="txNode" presStyleLbl="fgAcc1" presStyleIdx="0" presStyleCnt="4">
        <dgm:presLayoutVars>
          <dgm:bulletEnabled val="1"/>
        </dgm:presLayoutVars>
      </dgm:prSet>
      <dgm:spPr/>
    </dgm:pt>
    <dgm:pt modelId="{CC289F93-9E65-4B9D-94C9-F89242111636}" type="pres">
      <dgm:prSet presAssocID="{1728B0F3-E5E8-4B5C-9B7A-72BB2E64C1F6}" presName="compositeSpace" presStyleCnt="0"/>
      <dgm:spPr/>
    </dgm:pt>
    <dgm:pt modelId="{EC6F3ABB-0C1C-4E5F-8554-CA4EF055920F}" type="pres">
      <dgm:prSet presAssocID="{9029BF83-A82E-4D97-B099-D6E5B95B134B}" presName="composite" presStyleCnt="0"/>
      <dgm:spPr/>
    </dgm:pt>
    <dgm:pt modelId="{71B5F487-1AB9-4648-B668-F2F404EE6AA3}" type="pres">
      <dgm:prSet presAssocID="{9029BF83-A82E-4D97-B099-D6E5B95B134B}" presName="bgChev" presStyleLbl="node1" presStyleIdx="1" presStyleCnt="4"/>
      <dgm:spPr/>
    </dgm:pt>
    <dgm:pt modelId="{D77AB390-B075-468E-B438-2800FC6CFBD0}" type="pres">
      <dgm:prSet presAssocID="{9029BF83-A82E-4D97-B099-D6E5B95B134B}" presName="txNode" presStyleLbl="fgAcc1" presStyleIdx="1" presStyleCnt="4">
        <dgm:presLayoutVars>
          <dgm:bulletEnabled val="1"/>
        </dgm:presLayoutVars>
      </dgm:prSet>
      <dgm:spPr/>
    </dgm:pt>
    <dgm:pt modelId="{0F620F65-AAFE-4DCD-BB19-50918D448E11}" type="pres">
      <dgm:prSet presAssocID="{8499B94C-9F6B-4198-969D-1DE252BC6238}" presName="compositeSpace" presStyleCnt="0"/>
      <dgm:spPr/>
    </dgm:pt>
    <dgm:pt modelId="{6775C971-3706-443D-AAF0-4F1BB2A9FE20}" type="pres">
      <dgm:prSet presAssocID="{379C97FD-ACC7-4675-9A45-8B90BD709974}" presName="composite" presStyleCnt="0"/>
      <dgm:spPr/>
    </dgm:pt>
    <dgm:pt modelId="{D8093689-5EB9-430D-B2F0-4E489530061C}" type="pres">
      <dgm:prSet presAssocID="{379C97FD-ACC7-4675-9A45-8B90BD709974}" presName="bgChev" presStyleLbl="node1" presStyleIdx="2" presStyleCnt="4"/>
      <dgm:spPr/>
    </dgm:pt>
    <dgm:pt modelId="{9997F862-B10B-40DA-9384-0C48BC138611}" type="pres">
      <dgm:prSet presAssocID="{379C97FD-ACC7-4675-9A45-8B90BD709974}" presName="txNode" presStyleLbl="fgAcc1" presStyleIdx="2" presStyleCnt="4">
        <dgm:presLayoutVars>
          <dgm:bulletEnabled val="1"/>
        </dgm:presLayoutVars>
      </dgm:prSet>
      <dgm:spPr/>
    </dgm:pt>
    <dgm:pt modelId="{F45BB43D-ECB8-4093-BF81-7C8EFB7F8C8F}" type="pres">
      <dgm:prSet presAssocID="{B664AC19-B2F1-4EE5-B760-1CF864E9BD28}" presName="compositeSpace" presStyleCnt="0"/>
      <dgm:spPr/>
    </dgm:pt>
    <dgm:pt modelId="{F02D1869-A9CE-4AC7-8E51-F92F87CB315E}" type="pres">
      <dgm:prSet presAssocID="{12FF6A76-37D1-4838-8147-935F76C8F0C6}" presName="composite" presStyleCnt="0"/>
      <dgm:spPr/>
    </dgm:pt>
    <dgm:pt modelId="{D332BF56-C1E7-4A9A-968D-E5669423E98A}" type="pres">
      <dgm:prSet presAssocID="{12FF6A76-37D1-4838-8147-935F76C8F0C6}" presName="bgChev" presStyleLbl="node1" presStyleIdx="3" presStyleCnt="4"/>
      <dgm:spPr/>
    </dgm:pt>
    <dgm:pt modelId="{0935BBDE-0335-4E27-BAF8-42929B21A681}" type="pres">
      <dgm:prSet presAssocID="{12FF6A76-37D1-4838-8147-935F76C8F0C6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AF4E4401-595B-4503-8F26-5F69664C925F}" type="presOf" srcId="{6B343C9C-237B-4053-AA84-691C381AB8BA}" destId="{89B6E97E-14C1-4B98-9E17-7670192EECB5}" srcOrd="0" destOrd="0" presId="urn:microsoft.com/office/officeart/2005/8/layout/chevronAccent+Icon"/>
    <dgm:cxn modelId="{92AA8009-D54F-4D1C-B671-C1EF6F4B70B3}" srcId="{6B343C9C-237B-4053-AA84-691C381AB8BA}" destId="{379C97FD-ACC7-4675-9A45-8B90BD709974}" srcOrd="2" destOrd="0" parTransId="{C101D759-03FD-4CD2-9935-A311525F0201}" sibTransId="{B664AC19-B2F1-4EE5-B760-1CF864E9BD28}"/>
    <dgm:cxn modelId="{C45A5D21-6FB2-458C-9C3E-E20CCA927731}" type="presOf" srcId="{12FF6A76-37D1-4838-8147-935F76C8F0C6}" destId="{0935BBDE-0335-4E27-BAF8-42929B21A681}" srcOrd="0" destOrd="0" presId="urn:microsoft.com/office/officeart/2005/8/layout/chevronAccent+Icon"/>
    <dgm:cxn modelId="{CF4D992B-ADC9-4E1C-884B-80F34D139A4E}" type="presOf" srcId="{379C97FD-ACC7-4675-9A45-8B90BD709974}" destId="{9997F862-B10B-40DA-9384-0C48BC138611}" srcOrd="0" destOrd="0" presId="urn:microsoft.com/office/officeart/2005/8/layout/chevronAccent+Icon"/>
    <dgm:cxn modelId="{0AA54B39-6CBC-4FD2-BDEA-BD2072E68CA3}" srcId="{6B343C9C-237B-4053-AA84-691C381AB8BA}" destId="{9029BF83-A82E-4D97-B099-D6E5B95B134B}" srcOrd="1" destOrd="0" parTransId="{DE120FCF-14EF-4117-9F54-B054C7940F9E}" sibTransId="{8499B94C-9F6B-4198-969D-1DE252BC6238}"/>
    <dgm:cxn modelId="{643E3444-E375-467A-A78D-C451C705C984}" type="presOf" srcId="{9029BF83-A82E-4D97-B099-D6E5B95B134B}" destId="{D77AB390-B075-468E-B438-2800FC6CFBD0}" srcOrd="0" destOrd="0" presId="urn:microsoft.com/office/officeart/2005/8/layout/chevronAccent+Icon"/>
    <dgm:cxn modelId="{D1ED3948-E769-42FB-B9F7-FBF840C85043}" type="presOf" srcId="{79961C7B-A5A8-4C20-9D41-5925B7908A9F}" destId="{341D5EA1-4D52-41B2-A3AB-A30B9B0B1668}" srcOrd="0" destOrd="0" presId="urn:microsoft.com/office/officeart/2005/8/layout/chevronAccent+Icon"/>
    <dgm:cxn modelId="{EFB3A777-D8DC-4E33-9878-A9AC87D09F9D}" srcId="{6B343C9C-237B-4053-AA84-691C381AB8BA}" destId="{12FF6A76-37D1-4838-8147-935F76C8F0C6}" srcOrd="3" destOrd="0" parTransId="{933B618C-8814-4901-9EF5-C3A9212254AA}" sibTransId="{C2F830A4-6B9E-4A87-8586-4DE8A1E1A57E}"/>
    <dgm:cxn modelId="{BF44EEED-AECB-4C7B-8DDF-AF37FC2424F0}" srcId="{6B343C9C-237B-4053-AA84-691C381AB8BA}" destId="{79961C7B-A5A8-4C20-9D41-5925B7908A9F}" srcOrd="0" destOrd="0" parTransId="{7BB78D58-F459-4808-9737-4D4E3C10DEEC}" sibTransId="{1728B0F3-E5E8-4B5C-9B7A-72BB2E64C1F6}"/>
    <dgm:cxn modelId="{36B35C0A-0337-42BA-8FFE-74E23BF8B071}" type="presParOf" srcId="{89B6E97E-14C1-4B98-9E17-7670192EECB5}" destId="{1333B54D-EE91-40D0-9943-FBA035888588}" srcOrd="0" destOrd="0" presId="urn:microsoft.com/office/officeart/2005/8/layout/chevronAccent+Icon"/>
    <dgm:cxn modelId="{C93F6C2A-7543-4F36-A67D-F4BFF99024E3}" type="presParOf" srcId="{1333B54D-EE91-40D0-9943-FBA035888588}" destId="{70778411-CC84-4673-9220-C42148FD6174}" srcOrd="0" destOrd="0" presId="urn:microsoft.com/office/officeart/2005/8/layout/chevronAccent+Icon"/>
    <dgm:cxn modelId="{D49575A4-44F2-42FC-9978-BAE55753AB08}" type="presParOf" srcId="{1333B54D-EE91-40D0-9943-FBA035888588}" destId="{341D5EA1-4D52-41B2-A3AB-A30B9B0B1668}" srcOrd="1" destOrd="0" presId="urn:microsoft.com/office/officeart/2005/8/layout/chevronAccent+Icon"/>
    <dgm:cxn modelId="{418C4C98-461D-4407-B4C6-BE6907609C80}" type="presParOf" srcId="{89B6E97E-14C1-4B98-9E17-7670192EECB5}" destId="{CC289F93-9E65-4B9D-94C9-F89242111636}" srcOrd="1" destOrd="0" presId="urn:microsoft.com/office/officeart/2005/8/layout/chevronAccent+Icon"/>
    <dgm:cxn modelId="{171BEC3E-CF35-45F0-9ABC-1F10EFEF913D}" type="presParOf" srcId="{89B6E97E-14C1-4B98-9E17-7670192EECB5}" destId="{EC6F3ABB-0C1C-4E5F-8554-CA4EF055920F}" srcOrd="2" destOrd="0" presId="urn:microsoft.com/office/officeart/2005/8/layout/chevronAccent+Icon"/>
    <dgm:cxn modelId="{BF9B641E-C895-46F2-A308-97412D7D22D5}" type="presParOf" srcId="{EC6F3ABB-0C1C-4E5F-8554-CA4EF055920F}" destId="{71B5F487-1AB9-4648-B668-F2F404EE6AA3}" srcOrd="0" destOrd="0" presId="urn:microsoft.com/office/officeart/2005/8/layout/chevronAccent+Icon"/>
    <dgm:cxn modelId="{D40E655F-7B65-4CEA-8641-82161312ACEF}" type="presParOf" srcId="{EC6F3ABB-0C1C-4E5F-8554-CA4EF055920F}" destId="{D77AB390-B075-468E-B438-2800FC6CFBD0}" srcOrd="1" destOrd="0" presId="urn:microsoft.com/office/officeart/2005/8/layout/chevronAccent+Icon"/>
    <dgm:cxn modelId="{732508E9-D107-4158-A8BF-745D028300A2}" type="presParOf" srcId="{89B6E97E-14C1-4B98-9E17-7670192EECB5}" destId="{0F620F65-AAFE-4DCD-BB19-50918D448E11}" srcOrd="3" destOrd="0" presId="urn:microsoft.com/office/officeart/2005/8/layout/chevronAccent+Icon"/>
    <dgm:cxn modelId="{9912FBC2-1573-4CDA-81B7-5D4EBB1EED8E}" type="presParOf" srcId="{89B6E97E-14C1-4B98-9E17-7670192EECB5}" destId="{6775C971-3706-443D-AAF0-4F1BB2A9FE20}" srcOrd="4" destOrd="0" presId="urn:microsoft.com/office/officeart/2005/8/layout/chevronAccent+Icon"/>
    <dgm:cxn modelId="{AD6F5696-9DB5-4848-AA7C-4C9B2D7C3FC3}" type="presParOf" srcId="{6775C971-3706-443D-AAF0-4F1BB2A9FE20}" destId="{D8093689-5EB9-430D-B2F0-4E489530061C}" srcOrd="0" destOrd="0" presId="urn:microsoft.com/office/officeart/2005/8/layout/chevronAccent+Icon"/>
    <dgm:cxn modelId="{782C35EE-792A-4506-9398-B066F6714202}" type="presParOf" srcId="{6775C971-3706-443D-AAF0-4F1BB2A9FE20}" destId="{9997F862-B10B-40DA-9384-0C48BC138611}" srcOrd="1" destOrd="0" presId="urn:microsoft.com/office/officeart/2005/8/layout/chevronAccent+Icon"/>
    <dgm:cxn modelId="{15CFAB33-B40E-42A0-BE0F-BBBB62356AC6}" type="presParOf" srcId="{89B6E97E-14C1-4B98-9E17-7670192EECB5}" destId="{F45BB43D-ECB8-4093-BF81-7C8EFB7F8C8F}" srcOrd="5" destOrd="0" presId="urn:microsoft.com/office/officeart/2005/8/layout/chevronAccent+Icon"/>
    <dgm:cxn modelId="{AC22D9E0-0E1E-4092-9B49-CDF946DCAA77}" type="presParOf" srcId="{89B6E97E-14C1-4B98-9E17-7670192EECB5}" destId="{F02D1869-A9CE-4AC7-8E51-F92F87CB315E}" srcOrd="6" destOrd="0" presId="urn:microsoft.com/office/officeart/2005/8/layout/chevronAccent+Icon"/>
    <dgm:cxn modelId="{4F18CCE6-3CE9-497A-AEE3-5758C9D2E882}" type="presParOf" srcId="{F02D1869-A9CE-4AC7-8E51-F92F87CB315E}" destId="{D332BF56-C1E7-4A9A-968D-E5669423E98A}" srcOrd="0" destOrd="0" presId="urn:microsoft.com/office/officeart/2005/8/layout/chevronAccent+Icon"/>
    <dgm:cxn modelId="{CC188491-96AF-49DA-9BFA-9495232B5AD2}" type="presParOf" srcId="{F02D1869-A9CE-4AC7-8E51-F92F87CB315E}" destId="{0935BBDE-0335-4E27-BAF8-42929B21A681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78411-CC84-4673-9220-C42148FD6174}">
      <dsp:nvSpPr>
        <dsp:cNvPr id="0" name=""/>
        <dsp:cNvSpPr/>
      </dsp:nvSpPr>
      <dsp:spPr>
        <a:xfrm>
          <a:off x="2851" y="1708210"/>
          <a:ext cx="1342132" cy="51806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D5EA1-4D52-41B2-A3AB-A30B9B0B1668}">
      <dsp:nvSpPr>
        <dsp:cNvPr id="0" name=""/>
        <dsp:cNvSpPr/>
      </dsp:nvSpPr>
      <dsp:spPr>
        <a:xfrm>
          <a:off x="360753" y="1837726"/>
          <a:ext cx="1133355" cy="518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Define</a:t>
          </a:r>
        </a:p>
      </dsp:txBody>
      <dsp:txXfrm>
        <a:off x="375927" y="1852900"/>
        <a:ext cx="1103007" cy="487714"/>
      </dsp:txXfrm>
    </dsp:sp>
    <dsp:sp modelId="{71B5F487-1AB9-4648-B668-F2F404EE6AA3}">
      <dsp:nvSpPr>
        <dsp:cNvPr id="0" name=""/>
        <dsp:cNvSpPr/>
      </dsp:nvSpPr>
      <dsp:spPr>
        <a:xfrm>
          <a:off x="1535864" y="1708210"/>
          <a:ext cx="1342132" cy="51806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AB390-B075-468E-B438-2800FC6CFBD0}">
      <dsp:nvSpPr>
        <dsp:cNvPr id="0" name=""/>
        <dsp:cNvSpPr/>
      </dsp:nvSpPr>
      <dsp:spPr>
        <a:xfrm>
          <a:off x="1893766" y="1837726"/>
          <a:ext cx="1133355" cy="518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Disassemble</a:t>
          </a:r>
        </a:p>
      </dsp:txBody>
      <dsp:txXfrm>
        <a:off x="1908940" y="1852900"/>
        <a:ext cx="1103007" cy="487714"/>
      </dsp:txXfrm>
    </dsp:sp>
    <dsp:sp modelId="{D8093689-5EB9-430D-B2F0-4E489530061C}">
      <dsp:nvSpPr>
        <dsp:cNvPr id="0" name=""/>
        <dsp:cNvSpPr/>
      </dsp:nvSpPr>
      <dsp:spPr>
        <a:xfrm>
          <a:off x="3068877" y="1708210"/>
          <a:ext cx="1342132" cy="51806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7F862-B10B-40DA-9384-0C48BC138611}">
      <dsp:nvSpPr>
        <dsp:cNvPr id="0" name=""/>
        <dsp:cNvSpPr/>
      </dsp:nvSpPr>
      <dsp:spPr>
        <a:xfrm>
          <a:off x="3426779" y="1837726"/>
          <a:ext cx="1133355" cy="518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Evaluate</a:t>
          </a:r>
        </a:p>
      </dsp:txBody>
      <dsp:txXfrm>
        <a:off x="3441953" y="1852900"/>
        <a:ext cx="1103007" cy="487714"/>
      </dsp:txXfrm>
    </dsp:sp>
    <dsp:sp modelId="{D332BF56-C1E7-4A9A-968D-E5669423E98A}">
      <dsp:nvSpPr>
        <dsp:cNvPr id="0" name=""/>
        <dsp:cNvSpPr/>
      </dsp:nvSpPr>
      <dsp:spPr>
        <a:xfrm>
          <a:off x="4601890" y="1708210"/>
          <a:ext cx="1342132" cy="518062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5BBDE-0335-4E27-BAF8-42929B21A681}">
      <dsp:nvSpPr>
        <dsp:cNvPr id="0" name=""/>
        <dsp:cNvSpPr/>
      </dsp:nvSpPr>
      <dsp:spPr>
        <a:xfrm>
          <a:off x="4959792" y="1837726"/>
          <a:ext cx="1133355" cy="518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Decide</a:t>
          </a:r>
        </a:p>
      </dsp:txBody>
      <dsp:txXfrm>
        <a:off x="4974966" y="1852900"/>
        <a:ext cx="1103007" cy="487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92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16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720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745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872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704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479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50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216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521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458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9C74796B-45F4-3929-7CDC-DE9DCCAA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>
            <a:extLst>
              <a:ext uri="{FF2B5EF4-FFF2-40B4-BE49-F238E27FC236}">
                <a16:creationId xmlns:a16="http://schemas.microsoft.com/office/drawing/2014/main" id="{0025212F-0CE4-D038-F935-DDCB4CA1C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>
            <a:extLst>
              <a:ext uri="{FF2B5EF4-FFF2-40B4-BE49-F238E27FC236}">
                <a16:creationId xmlns:a16="http://schemas.microsoft.com/office/drawing/2014/main" id="{E3A033E4-A00C-C60D-692C-1576C7F25F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83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0DE1CC2C-F3F9-84C6-AD88-86E48E68A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>
            <a:extLst>
              <a:ext uri="{FF2B5EF4-FFF2-40B4-BE49-F238E27FC236}">
                <a16:creationId xmlns:a16="http://schemas.microsoft.com/office/drawing/2014/main" id="{2CB5B60C-3B15-54B3-F215-7C3CD5C70C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>
            <a:extLst>
              <a:ext uri="{FF2B5EF4-FFF2-40B4-BE49-F238E27FC236}">
                <a16:creationId xmlns:a16="http://schemas.microsoft.com/office/drawing/2014/main" id="{54DABFE0-1565-56E9-5BA6-3DB964CDAE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481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866AF681-115A-FE00-2C01-37972D173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>
            <a:extLst>
              <a:ext uri="{FF2B5EF4-FFF2-40B4-BE49-F238E27FC236}">
                <a16:creationId xmlns:a16="http://schemas.microsoft.com/office/drawing/2014/main" id="{4FFEB221-4AB2-3F38-E7FC-3DED6514C8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>
            <a:extLst>
              <a:ext uri="{FF2B5EF4-FFF2-40B4-BE49-F238E27FC236}">
                <a16:creationId xmlns:a16="http://schemas.microsoft.com/office/drawing/2014/main" id="{7B688558-A3B3-9DC6-A5EA-96E84A5559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656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03930252-A2AF-19CA-3443-15423D64D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>
            <a:extLst>
              <a:ext uri="{FF2B5EF4-FFF2-40B4-BE49-F238E27FC236}">
                <a16:creationId xmlns:a16="http://schemas.microsoft.com/office/drawing/2014/main" id="{30AF6EB7-EF5D-52AC-5A28-A370558F78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>
            <a:extLst>
              <a:ext uri="{FF2B5EF4-FFF2-40B4-BE49-F238E27FC236}">
                <a16:creationId xmlns:a16="http://schemas.microsoft.com/office/drawing/2014/main" id="{7780E605-920B-90CE-2DFE-11B579D60A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830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8DBCA22E-C088-4E05-EC66-4C7BBB9F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>
            <a:extLst>
              <a:ext uri="{FF2B5EF4-FFF2-40B4-BE49-F238E27FC236}">
                <a16:creationId xmlns:a16="http://schemas.microsoft.com/office/drawing/2014/main" id="{B6DFAA30-7E3C-0E71-9029-978BF70A99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>
            <a:extLst>
              <a:ext uri="{FF2B5EF4-FFF2-40B4-BE49-F238E27FC236}">
                <a16:creationId xmlns:a16="http://schemas.microsoft.com/office/drawing/2014/main" id="{95F4ED78-8D9D-4828-0196-0CFFAE2701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525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E72EE316-2C90-BCDA-EAEC-967FB37DE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17:notes">
            <a:extLst>
              <a:ext uri="{FF2B5EF4-FFF2-40B4-BE49-F238E27FC236}">
                <a16:creationId xmlns:a16="http://schemas.microsoft.com/office/drawing/2014/main" id="{F69ADBDC-422C-0EFF-DD23-C518D2C12A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17:notes">
            <a:extLst>
              <a:ext uri="{FF2B5EF4-FFF2-40B4-BE49-F238E27FC236}">
                <a16:creationId xmlns:a16="http://schemas.microsoft.com/office/drawing/2014/main" id="{C9ED69A7-D79F-B400-03EC-6C75ED7843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538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055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752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166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396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077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728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153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4269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9811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0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025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7299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71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229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bf067c2c6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bf067c2c6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7031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7762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7586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3818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47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4829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747fdb7cbc_0_1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747fdb7cbc_0_1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55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152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07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6370"/>
                </a:srgbClr>
              </a:gs>
              <a:gs pos="50000">
                <a:srgbClr val="FFFFFF">
                  <a:alpha val="0"/>
                  <a:alpha val="46370"/>
                </a:srgbClr>
              </a:gs>
              <a:gs pos="100000">
                <a:schemeClr val="lt1">
                  <a:alpha val="4637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 flipH="1">
            <a:off x="341403" y="3124853"/>
            <a:ext cx="8801751" cy="2018725"/>
            <a:chOff x="-4395163" y="751996"/>
            <a:chExt cx="13539073" cy="3105254"/>
          </a:xfrm>
        </p:grpSpPr>
        <p:sp>
          <p:nvSpPr>
            <p:cNvPr id="12" name="Google Shape;12;p2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4395163" y="1285649"/>
              <a:ext cx="102288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833500" y="751996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572284" y="752119"/>
              <a:ext cx="2571600" cy="2115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4395163" y="1285742"/>
              <a:ext cx="10228800" cy="211800"/>
            </a:xfrm>
            <a:prstGeom prst="rect">
              <a:avLst/>
            </a:prstGeom>
            <a:solidFill>
              <a:srgbClr val="FFFFFF">
                <a:alpha val="11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14975" y="3124850"/>
            <a:ext cx="6058800" cy="15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5C8B0C8-9F9D-43E0-B2D4-F7353DC24C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4272" y="-79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1F57AFF-030C-4526-98F6-44FF2FB19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4272" y="4689778"/>
            <a:ext cx="709728" cy="4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381000" y="752088"/>
            <a:ext cx="8762909" cy="3105763"/>
            <a:chOff x="381000" y="752088"/>
            <a:chExt cx="8762909" cy="3105763"/>
          </a:xfrm>
        </p:grpSpPr>
        <p:sp>
          <p:nvSpPr>
            <p:cNvPr id="21" name="Google Shape;21;p3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81000" y="1285650"/>
              <a:ext cx="54525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5833500" y="3112325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6572284" y="3112333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81000" y="36459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8E7DAD1E-D509-42CC-976B-28D4EBEA4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4272" y="4689778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381000" y="380950"/>
            <a:ext cx="8762909" cy="4384250"/>
            <a:chOff x="381000" y="380950"/>
            <a:chExt cx="8762909" cy="4384250"/>
          </a:xfrm>
        </p:grpSpPr>
        <p:sp>
          <p:nvSpPr>
            <p:cNvPr id="31" name="Google Shape;31;p4"/>
            <p:cNvSpPr/>
            <p:nvPr/>
          </p:nvSpPr>
          <p:spPr>
            <a:xfrm>
              <a:off x="5829300" y="380950"/>
              <a:ext cx="746875" cy="4382725"/>
            </a:xfrm>
            <a:custGeom>
              <a:avLst/>
              <a:gdLst/>
              <a:ahLst/>
              <a:cxnLst/>
              <a:rect l="l" t="t" r="r" b="b"/>
              <a:pathLst>
                <a:path w="29875" h="175309" extrusionOk="0">
                  <a:moveTo>
                    <a:pt x="29713" y="25517"/>
                  </a:moveTo>
                  <a:lnTo>
                    <a:pt x="0" y="0"/>
                  </a:lnTo>
                  <a:lnTo>
                    <a:pt x="100" y="175309"/>
                  </a:lnTo>
                  <a:lnTo>
                    <a:pt x="29875" y="1283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30600" y="3379100"/>
              <a:ext cx="741675" cy="1384575"/>
            </a:xfrm>
            <a:custGeom>
              <a:avLst/>
              <a:gdLst/>
              <a:ahLst/>
              <a:cxnLst/>
              <a:rect l="l" t="t" r="r" b="b"/>
              <a:pathLst>
                <a:path w="29667" h="55383" extrusionOk="0">
                  <a:moveTo>
                    <a:pt x="29513" y="0"/>
                  </a:moveTo>
                  <a:lnTo>
                    <a:pt x="0" y="46895"/>
                  </a:lnTo>
                  <a:lnTo>
                    <a:pt x="0" y="55383"/>
                  </a:lnTo>
                  <a:lnTo>
                    <a:pt x="29667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6572309" y="1017613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10800000">
              <a:off x="381000" y="381000"/>
              <a:ext cx="5452500" cy="4384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572284" y="3377858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381000" y="45506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4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38" name="Google Shape;38;p4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1105629" y="1039525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▸"/>
              <a:defRPr sz="3000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▹"/>
              <a:defRPr sz="3000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>
                <a:solidFill>
                  <a:schemeClr val="lt1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723450" y="720725"/>
            <a:ext cx="3810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endParaRPr sz="9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13F17F98-B8CE-4D55-A921-455480D3F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4272" y="4689778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5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5" name="Google Shape;45;p5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5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48" name="Google Shape;48;p5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5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B20F9FF2-C8A1-44DC-A811-3FDCFB77B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4272" y="4689778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6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61" name="Google Shape;61;p6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3613200" cy="9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14975" y="1476575"/>
            <a:ext cx="36132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 rot="10800000">
            <a:off x="4572000" y="-47"/>
            <a:ext cx="4572000" cy="5157522"/>
            <a:chOff x="8" y="-13862"/>
            <a:chExt cx="4572000" cy="5157522"/>
          </a:xfrm>
        </p:grpSpPr>
        <p:sp>
          <p:nvSpPr>
            <p:cNvPr id="67" name="Google Shape;67;p6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Google Shape;69;p6"/>
            <p:cNvSpPr/>
            <p:nvPr/>
          </p:nvSpPr>
          <p:spPr>
            <a:xfrm rot="10800000">
              <a:off x="633908" y="382913"/>
              <a:ext cx="3938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8A904082-1A57-4B5F-9F2F-C01F90C5E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82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72" name="Google Shape;72;p7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75" name="Google Shape;75;p7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76" name="Google Shape;76;p7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7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80" name="Google Shape;80;p7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Google Shape;81;p7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604000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body" idx="2"/>
          </p:nvPr>
        </p:nvSpPr>
        <p:spPr>
          <a:xfrm>
            <a:off x="4187378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5D8502A1-A029-4350-9639-0871D665E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4272" y="4689778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9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07" name="Google Shape;107;p9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9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110" name="Google Shape;110;p9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111" name="Google Shape;111;p9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Google Shape;112;p9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9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114;p9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115" name="Google Shape;115;p9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Google Shape;116;p9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9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3F36398B-2460-474B-A515-0ABCDFDA6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4272" y="4689778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1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34" name="Google Shape;134;p11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 rot="10800000">
            <a:off x="125800" y="4"/>
            <a:ext cx="9018200" cy="468805"/>
            <a:chOff x="8" y="4674804"/>
            <a:chExt cx="9018200" cy="468805"/>
          </a:xfrm>
        </p:grpSpPr>
        <p:sp>
          <p:nvSpPr>
            <p:cNvPr id="138" name="Google Shape;138;p11"/>
            <p:cNvSpPr/>
            <p:nvPr/>
          </p:nvSpPr>
          <p:spPr>
            <a:xfrm rot="10800000">
              <a:off x="8" y="4766509"/>
              <a:ext cx="377100" cy="3771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 rot="10800000">
              <a:off x="375687" y="4674804"/>
              <a:ext cx="258249" cy="468685"/>
            </a:xfrm>
            <a:custGeom>
              <a:avLst/>
              <a:gdLst/>
              <a:ahLst/>
              <a:cxnLst/>
              <a:rect l="l" t="t" r="r" b="b"/>
              <a:pathLst>
                <a:path w="23660" h="52411" extrusionOk="0">
                  <a:moveTo>
                    <a:pt x="23655" y="0"/>
                  </a:moveTo>
                  <a:lnTo>
                    <a:pt x="0" y="15445"/>
                  </a:lnTo>
                  <a:lnTo>
                    <a:pt x="14" y="52411"/>
                  </a:lnTo>
                  <a:lnTo>
                    <a:pt x="23660" y="421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Google Shape;140;p11"/>
            <p:cNvSpPr/>
            <p:nvPr/>
          </p:nvSpPr>
          <p:spPr>
            <a:xfrm rot="10800000">
              <a:off x="633808" y="4674838"/>
              <a:ext cx="8384400" cy="3312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96CE471-9A75-41BB-B6F3-3C2FE5069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4272" y="4690087"/>
            <a:ext cx="709728" cy="453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28C432F-6E0F-4B2A-8E84-77B6E7C42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4272" y="4689778"/>
            <a:ext cx="709728" cy="4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60" r:id="rId9"/>
    <p:sldLayoutId id="214748366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WFmAsHD2qY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youtu.be/geEImDEDEQA" TargetMode="External"/><Relationship Id="rId2" Type="http://schemas.openxmlformats.org/officeDocument/2006/relationships/video" Target="https://www.youtube.com/embed/geEImDEDEQA?feature=oembed" TargetMode="External"/><Relationship Id="rId1" Type="http://schemas.openxmlformats.org/officeDocument/2006/relationships/video" Target="https://www.youtube.com/embed/ZWFmAsHD2qY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evopedia.org/exploratory-data-analysi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evopedia.org/exploratory-data-analysi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icpedia.org/highway-signs/d/data-analysis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evopedia.org/exploratory-data-analysi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aine6.blogspot.com/2013/05/teaching-probability-concept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cherlund.blogspot.com/2017/03/highest-paying-jobs-for-developers-go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olicyoptions.irpp.org/magazines/may-2019/feds-using-predictive-analytics-to-craft-youth-policy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nsightextractor.com/2016/10/20/can-start-learning-exploring-field-big-data-algorithms/" TargetMode="External"/><Relationship Id="rId5" Type="http://schemas.openxmlformats.org/officeDocument/2006/relationships/image" Target="../media/image28.jpg"/><Relationship Id="rId4" Type="http://schemas.openxmlformats.org/officeDocument/2006/relationships/hyperlink" Target="https://www.freesion.com/article/9226947439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owardsdatascience.com/faceapp-or-how-i-learned-to-stop-worrying-and-love-the-machines-f4eb2de43612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mattcoaty.com/2011/07/10/making-math-relevant-and-engaging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icpedia.org/highway-signs/c/calculus.html" TargetMode="External"/><Relationship Id="rId5" Type="http://schemas.openxmlformats.org/officeDocument/2006/relationships/image" Target="../media/image35.jpg"/><Relationship Id="rId4" Type="http://schemas.openxmlformats.org/officeDocument/2006/relationships/hyperlink" Target="http://math.stackexchange.com/questions/1748460/what-do-the-spanning-set-and-the-basis-look-like-geometrically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ath.stackexchange.com/questions/953081/very-basic-question-about-the-definition-of-the-derivative" TargetMode="External"/><Relationship Id="rId5" Type="http://schemas.openxmlformats.org/officeDocument/2006/relationships/image" Target="../media/image37.gif"/><Relationship Id="rId4" Type="http://schemas.openxmlformats.org/officeDocument/2006/relationships/hyperlink" Target="https://www.mathisintheair.org/wp/2020/10/intervista-ad-alessio-farcomeni-la-statistica-e-le-sue-infinite-possibilita-applicative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questionpro.com/blog/data-analysis-in-research/" TargetMode="External"/><Relationship Id="rId7" Type="http://schemas.openxmlformats.org/officeDocument/2006/relationships/hyperlink" Target="https://ctb.ku.edu/en/table-of-contents/evaluate/evaluate-community-interventions/collect-analyze-data/mai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searchgate.net/profile/Barbara-Kawulich/publication/258110388_Qualitative_Data_Analysis_Techniques/links/5550bba708ae93634ec9ed30/Qualitative-Data-Analysis-Techniques.pdf" TargetMode="External"/><Relationship Id="rId5" Type="http://schemas.openxmlformats.org/officeDocument/2006/relationships/hyperlink" Target="https://www.analyticsfordecisions.com/importance-of-data-analysis-in-research/" TargetMode="External"/><Relationship Id="rId4" Type="http://schemas.openxmlformats.org/officeDocument/2006/relationships/hyperlink" Target="https://www.geckoboard.com/blog/how-to-analyze-data/" TargetMode="External"/><Relationship Id="rId9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athematica.stackexchange.com/questions/110268/2d-interpolation" TargetMode="External"/><Relationship Id="rId5" Type="http://schemas.openxmlformats.org/officeDocument/2006/relationships/image" Target="../media/image39.jpg"/><Relationship Id="rId4" Type="http://schemas.openxmlformats.org/officeDocument/2006/relationships/hyperlink" Target="https://en.wikipedia.org/wiki/Block_graph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nwintech.com/blog/company-successful-business-optimization-tips/" TargetMode="External"/><Relationship Id="rId5" Type="http://schemas.openxmlformats.org/officeDocument/2006/relationships/image" Target="../media/image41.jpg"/><Relationship Id="rId4" Type="http://schemas.openxmlformats.org/officeDocument/2006/relationships/hyperlink" Target="https://devopedia.org/database-compression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3"/>
          <p:cNvGrpSpPr/>
          <p:nvPr/>
        </p:nvGrpSpPr>
        <p:grpSpPr>
          <a:xfrm>
            <a:off x="8013742" y="4015142"/>
            <a:ext cx="600715" cy="600715"/>
            <a:chOff x="8762414" y="2939573"/>
            <a:chExt cx="457200" cy="457200"/>
          </a:xfrm>
        </p:grpSpPr>
        <p:sp>
          <p:nvSpPr>
            <p:cNvPr id="155" name="Google Shape;155;p13"/>
            <p:cNvSpPr/>
            <p:nvPr/>
          </p:nvSpPr>
          <p:spPr>
            <a:xfrm>
              <a:off x="9010064" y="3034823"/>
              <a:ext cx="209550" cy="66675"/>
            </a:xfrm>
            <a:custGeom>
              <a:avLst/>
              <a:gdLst/>
              <a:ahLst/>
              <a:cxnLst/>
              <a:rect l="l" t="t" r="r" b="b"/>
              <a:pathLst>
                <a:path w="209550" h="66675" extrusionOk="0">
                  <a:moveTo>
                    <a:pt x="20002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57150"/>
                  </a:lnTo>
                  <a:cubicBezTo>
                    <a:pt x="0" y="62865"/>
                    <a:pt x="3810" y="66675"/>
                    <a:pt x="9525" y="66675"/>
                  </a:cubicBezTo>
                  <a:lnTo>
                    <a:pt x="200025" y="66675"/>
                  </a:lnTo>
                  <a:cubicBezTo>
                    <a:pt x="205740" y="66675"/>
                    <a:pt x="209550" y="62865"/>
                    <a:pt x="209550" y="57150"/>
                  </a:cubicBezTo>
                  <a:lnTo>
                    <a:pt x="209550" y="9525"/>
                  </a:lnTo>
                  <a:cubicBezTo>
                    <a:pt x="209550" y="3810"/>
                    <a:pt x="205740" y="0"/>
                    <a:pt x="200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9029114" y="3120548"/>
              <a:ext cx="171450" cy="276225"/>
            </a:xfrm>
            <a:custGeom>
              <a:avLst/>
              <a:gdLst/>
              <a:ahLst/>
              <a:cxnLst/>
              <a:rect l="l" t="t" r="r" b="b"/>
              <a:pathLst>
                <a:path w="171450" h="276225" extrusionOk="0">
                  <a:moveTo>
                    <a:pt x="0" y="266700"/>
                  </a:moveTo>
                  <a:cubicBezTo>
                    <a:pt x="0" y="272415"/>
                    <a:pt x="3810" y="276225"/>
                    <a:pt x="9525" y="276225"/>
                  </a:cubicBezTo>
                  <a:lnTo>
                    <a:pt x="161925" y="276225"/>
                  </a:lnTo>
                  <a:cubicBezTo>
                    <a:pt x="167640" y="276225"/>
                    <a:pt x="171450" y="272415"/>
                    <a:pt x="171450" y="26670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266700"/>
                  </a:lnTo>
                  <a:close/>
                  <a:moveTo>
                    <a:pt x="28575" y="57150"/>
                  </a:moveTo>
                  <a:cubicBezTo>
                    <a:pt x="28575" y="51435"/>
                    <a:pt x="32385" y="47625"/>
                    <a:pt x="38100" y="47625"/>
                  </a:cubicBezTo>
                  <a:lnTo>
                    <a:pt x="133350" y="47625"/>
                  </a:lnTo>
                  <a:cubicBezTo>
                    <a:pt x="139065" y="47625"/>
                    <a:pt x="142875" y="51435"/>
                    <a:pt x="142875" y="57150"/>
                  </a:cubicBezTo>
                  <a:lnTo>
                    <a:pt x="142875" y="123825"/>
                  </a:lnTo>
                  <a:cubicBezTo>
                    <a:pt x="142875" y="129540"/>
                    <a:pt x="139065" y="133350"/>
                    <a:pt x="133350" y="133350"/>
                  </a:cubicBezTo>
                  <a:lnTo>
                    <a:pt x="38100" y="133350"/>
                  </a:lnTo>
                  <a:cubicBezTo>
                    <a:pt x="32385" y="133350"/>
                    <a:pt x="28575" y="129540"/>
                    <a:pt x="28575" y="123825"/>
                  </a:cubicBezTo>
                  <a:lnTo>
                    <a:pt x="28575" y="57150"/>
                  </a:lnTo>
                  <a:close/>
                  <a:moveTo>
                    <a:pt x="38100" y="161925"/>
                  </a:moveTo>
                  <a:lnTo>
                    <a:pt x="133350" y="161925"/>
                  </a:lnTo>
                  <a:cubicBezTo>
                    <a:pt x="139065" y="161925"/>
                    <a:pt x="142875" y="165735"/>
                    <a:pt x="142875" y="171450"/>
                  </a:cubicBezTo>
                  <a:cubicBezTo>
                    <a:pt x="142875" y="177165"/>
                    <a:pt x="139065" y="180975"/>
                    <a:pt x="133350" y="180975"/>
                  </a:cubicBezTo>
                  <a:lnTo>
                    <a:pt x="38100" y="180975"/>
                  </a:lnTo>
                  <a:cubicBezTo>
                    <a:pt x="32385" y="180975"/>
                    <a:pt x="28575" y="177165"/>
                    <a:pt x="28575" y="171450"/>
                  </a:cubicBezTo>
                  <a:cubicBezTo>
                    <a:pt x="28575" y="165735"/>
                    <a:pt x="32385" y="161925"/>
                    <a:pt x="38100" y="161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8762414" y="2939573"/>
              <a:ext cx="200025" cy="457200"/>
            </a:xfrm>
            <a:custGeom>
              <a:avLst/>
              <a:gdLst/>
              <a:ahLst/>
              <a:cxnLst/>
              <a:rect l="l" t="t" r="r" b="b"/>
              <a:pathLst>
                <a:path w="200025" h="457200" extrusionOk="0">
                  <a:moveTo>
                    <a:pt x="185738" y="76200"/>
                  </a:moveTo>
                  <a:lnTo>
                    <a:pt x="133350" y="76200"/>
                  </a:lnTo>
                  <a:lnTo>
                    <a:pt x="133350" y="28575"/>
                  </a:lnTo>
                  <a:lnTo>
                    <a:pt x="157163" y="28575"/>
                  </a:lnTo>
                  <a:cubicBezTo>
                    <a:pt x="164783" y="28575"/>
                    <a:pt x="171450" y="21908"/>
                    <a:pt x="171450" y="14288"/>
                  </a:cubicBezTo>
                  <a:cubicBezTo>
                    <a:pt x="171450" y="6668"/>
                    <a:pt x="164783" y="0"/>
                    <a:pt x="157163" y="0"/>
                  </a:cubicBezTo>
                  <a:lnTo>
                    <a:pt x="42863" y="0"/>
                  </a:lnTo>
                  <a:cubicBezTo>
                    <a:pt x="35243" y="0"/>
                    <a:pt x="28575" y="6668"/>
                    <a:pt x="28575" y="14288"/>
                  </a:cubicBezTo>
                  <a:cubicBezTo>
                    <a:pt x="28575" y="21908"/>
                    <a:pt x="35243" y="28575"/>
                    <a:pt x="42863" y="28575"/>
                  </a:cubicBezTo>
                  <a:lnTo>
                    <a:pt x="66675" y="28575"/>
                  </a:lnTo>
                  <a:lnTo>
                    <a:pt x="66675" y="76200"/>
                  </a:lnTo>
                  <a:lnTo>
                    <a:pt x="14288" y="76200"/>
                  </a:lnTo>
                  <a:cubicBezTo>
                    <a:pt x="6668" y="76200"/>
                    <a:pt x="0" y="82868"/>
                    <a:pt x="0" y="90488"/>
                  </a:cubicBezTo>
                  <a:cubicBezTo>
                    <a:pt x="0" y="98108"/>
                    <a:pt x="6668" y="104775"/>
                    <a:pt x="14288" y="104775"/>
                  </a:cubicBezTo>
                  <a:lnTo>
                    <a:pt x="47625" y="104775"/>
                  </a:lnTo>
                  <a:lnTo>
                    <a:pt x="47625" y="323850"/>
                  </a:lnTo>
                  <a:cubicBezTo>
                    <a:pt x="47625" y="334328"/>
                    <a:pt x="56198" y="342900"/>
                    <a:pt x="66675" y="342900"/>
                  </a:cubicBezTo>
                  <a:lnTo>
                    <a:pt x="66675" y="361950"/>
                  </a:lnTo>
                  <a:cubicBezTo>
                    <a:pt x="66675" y="367665"/>
                    <a:pt x="70485" y="371475"/>
                    <a:pt x="76200" y="371475"/>
                  </a:cubicBezTo>
                  <a:lnTo>
                    <a:pt x="85725" y="371475"/>
                  </a:lnTo>
                  <a:lnTo>
                    <a:pt x="85725" y="442913"/>
                  </a:lnTo>
                  <a:cubicBezTo>
                    <a:pt x="85725" y="450533"/>
                    <a:pt x="92393" y="457200"/>
                    <a:pt x="100013" y="457200"/>
                  </a:cubicBezTo>
                  <a:cubicBezTo>
                    <a:pt x="107633" y="457200"/>
                    <a:pt x="114300" y="450533"/>
                    <a:pt x="114300" y="442913"/>
                  </a:cubicBezTo>
                  <a:lnTo>
                    <a:pt x="114300" y="371475"/>
                  </a:lnTo>
                  <a:lnTo>
                    <a:pt x="123825" y="371475"/>
                  </a:lnTo>
                  <a:cubicBezTo>
                    <a:pt x="129540" y="371475"/>
                    <a:pt x="133350" y="367665"/>
                    <a:pt x="133350" y="361950"/>
                  </a:cubicBezTo>
                  <a:lnTo>
                    <a:pt x="133350" y="342900"/>
                  </a:lnTo>
                  <a:cubicBezTo>
                    <a:pt x="143828" y="342900"/>
                    <a:pt x="152400" y="334328"/>
                    <a:pt x="152400" y="323850"/>
                  </a:cubicBezTo>
                  <a:lnTo>
                    <a:pt x="152400" y="104775"/>
                  </a:lnTo>
                  <a:lnTo>
                    <a:pt x="185738" y="104775"/>
                  </a:lnTo>
                  <a:cubicBezTo>
                    <a:pt x="193358" y="104775"/>
                    <a:pt x="200025" y="98108"/>
                    <a:pt x="200025" y="90488"/>
                  </a:cubicBezTo>
                  <a:cubicBezTo>
                    <a:pt x="200025" y="82868"/>
                    <a:pt x="193358" y="76200"/>
                    <a:pt x="185738" y="76200"/>
                  </a:cubicBezTo>
                  <a:close/>
                  <a:moveTo>
                    <a:pt x="123825" y="247650"/>
                  </a:moveTo>
                  <a:lnTo>
                    <a:pt x="76200" y="247650"/>
                  </a:lnTo>
                  <a:lnTo>
                    <a:pt x="76200" y="123825"/>
                  </a:lnTo>
                  <a:lnTo>
                    <a:pt x="123825" y="123825"/>
                  </a:lnTo>
                  <a:lnTo>
                    <a:pt x="123825" y="2476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13"/>
          <p:cNvSpPr txBox="1">
            <a:spLocks noGrp="1"/>
          </p:cNvSpPr>
          <p:nvPr>
            <p:ph type="ctrTitle"/>
          </p:nvPr>
        </p:nvSpPr>
        <p:spPr>
          <a:xfrm>
            <a:off x="606563" y="2902291"/>
            <a:ext cx="6058800" cy="15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Data Science</a:t>
            </a:r>
            <a:br>
              <a:rPr lang="en" sz="3600" dirty="0"/>
            </a:br>
            <a:r>
              <a:rPr lang="en" sz="2000" dirty="0"/>
              <a:t>What?Why? How?</a:t>
            </a:r>
            <a:endParaRPr sz="36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355E0-5123-44DF-A241-4F0D73659DA2}"/>
              </a:ext>
            </a:extLst>
          </p:cNvPr>
          <p:cNvSpPr txBox="1"/>
          <p:nvPr/>
        </p:nvSpPr>
        <p:spPr>
          <a:xfrm>
            <a:off x="351743" y="4091433"/>
            <a:ext cx="6690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dirty="0">
                <a:solidFill>
                  <a:srgbClr val="FFFF00"/>
                </a:solidFill>
                <a:latin typeface="Barlow SemiBold" panose="00000700000000000000" pitchFamily="2" charset="0"/>
              </a:rPr>
              <a:t>Dr. Panchatcharam M</a:t>
            </a:r>
            <a:br>
              <a:rPr lang="en" sz="1800" dirty="0">
                <a:solidFill>
                  <a:srgbClr val="FFFF00"/>
                </a:solidFill>
                <a:latin typeface="Barlow SemiBold" panose="00000700000000000000" pitchFamily="2" charset="0"/>
              </a:rPr>
            </a:br>
            <a:r>
              <a:rPr lang="en" sz="1400" dirty="0">
                <a:solidFill>
                  <a:srgbClr val="FFFF00"/>
                </a:solidFill>
                <a:latin typeface="Barlow SemiBold" panose="00000700000000000000" pitchFamily="2" charset="0"/>
              </a:rPr>
              <a:t>Associate Professor, Department of Mathematics and Statistics, IIT Tirupati</a:t>
            </a:r>
            <a:endParaRPr lang="en-IN" dirty="0">
              <a:latin typeface="Barlow SemiBold" panose="000007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51912" y="2222461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Collection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1a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31759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Collection</a:t>
            </a:r>
            <a:endParaRPr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7983538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Primary Data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Secondary Data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Methods of Data Collection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Important Data Available for Scientists in Web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Public Domain Database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How to use Public Domain Database in Research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Graphic 2" descr="Database with solid fill">
            <a:extLst>
              <a:ext uri="{FF2B5EF4-FFF2-40B4-BE49-F238E27FC236}">
                <a16:creationId xmlns:a16="http://schemas.microsoft.com/office/drawing/2014/main" id="{E8EB1491-0FF4-4426-A855-776ACB2B9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449" y="217782"/>
            <a:ext cx="586127" cy="58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Analysts</a:t>
            </a:r>
            <a:endParaRPr dirty="0"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Who is Data Analyst?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1b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01285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Analysts</a:t>
            </a:r>
            <a:endParaRPr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7983538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Dataset – 1 </a:t>
            </a:r>
          </a:p>
          <a:p>
            <a:pPr lvl="1">
              <a:spcBef>
                <a:spcPts val="600"/>
              </a:spcBef>
              <a:buChar char="▸"/>
            </a:pPr>
            <a:r>
              <a:rPr lang="en-IN" dirty="0"/>
              <a:t>Questions and Answers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Dataset – 2 </a:t>
            </a:r>
          </a:p>
          <a:p>
            <a:pPr lvl="1">
              <a:spcBef>
                <a:spcPts val="600"/>
              </a:spcBef>
              <a:buChar char="▸"/>
            </a:pPr>
            <a:r>
              <a:rPr lang="en-IN" dirty="0"/>
              <a:t>Questions and Answers</a:t>
            </a:r>
          </a:p>
          <a:p>
            <a:r>
              <a:rPr lang="en-IN" dirty="0"/>
              <a:t>Dataset – 3</a:t>
            </a:r>
          </a:p>
          <a:p>
            <a:pPr lvl="1"/>
            <a:r>
              <a:rPr lang="en-IN" dirty="0"/>
              <a:t>Questions and Answers</a:t>
            </a:r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04" name="Google Shape;204;p18"/>
          <p:cNvGrpSpPr/>
          <p:nvPr/>
        </p:nvGrpSpPr>
        <p:grpSpPr>
          <a:xfrm>
            <a:off x="8436324" y="288377"/>
            <a:ext cx="361474" cy="477145"/>
            <a:chOff x="4276825" y="487236"/>
            <a:chExt cx="317500" cy="419100"/>
          </a:xfrm>
        </p:grpSpPr>
        <p:sp>
          <p:nvSpPr>
            <p:cNvPr id="205" name="Google Shape;205;p18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69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Analysts</a:t>
            </a:r>
            <a:endParaRPr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7983538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Knowing how to use excel, qualifies you as Data Analyst?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Good Data Analysts always want to see data</a:t>
            </a:r>
          </a:p>
          <a:p>
            <a:pPr lvl="1"/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04" name="Google Shape;204;p18"/>
          <p:cNvGrpSpPr/>
          <p:nvPr/>
        </p:nvGrpSpPr>
        <p:grpSpPr>
          <a:xfrm>
            <a:off x="8436324" y="288377"/>
            <a:ext cx="361474" cy="477145"/>
            <a:chOff x="4276825" y="487236"/>
            <a:chExt cx="317500" cy="419100"/>
          </a:xfrm>
        </p:grpSpPr>
        <p:sp>
          <p:nvSpPr>
            <p:cNvPr id="205" name="Google Shape;205;p18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1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Analysis</a:t>
            </a:r>
            <a:endParaRPr dirty="0"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Let’s explore what is Data Analysis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2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2642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does Data Analysis mean?</a:t>
            </a:r>
            <a:endParaRPr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Refer to one method or many?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Collection of different procedure?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▸"/>
            </a:pPr>
            <a:r>
              <a:rPr lang="en" dirty="0"/>
              <a:t>Without background of Mathematics and Statistics, can you learn to identify and use data analysis in your work? 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04" name="Google Shape;204;p18"/>
          <p:cNvGrpSpPr/>
          <p:nvPr/>
        </p:nvGrpSpPr>
        <p:grpSpPr>
          <a:xfrm>
            <a:off x="8436324" y="288377"/>
            <a:ext cx="361474" cy="477145"/>
            <a:chOff x="4276825" y="487236"/>
            <a:chExt cx="317500" cy="419100"/>
          </a:xfrm>
        </p:grpSpPr>
        <p:sp>
          <p:nvSpPr>
            <p:cNvPr id="205" name="Google Shape;205;p18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does Data Analysis mean?</a:t>
            </a:r>
            <a:endParaRPr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Careful thinking about evidence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204" name="Google Shape;204;p18"/>
          <p:cNvGrpSpPr/>
          <p:nvPr/>
        </p:nvGrpSpPr>
        <p:grpSpPr>
          <a:xfrm>
            <a:off x="8436324" y="288377"/>
            <a:ext cx="361474" cy="477145"/>
            <a:chOff x="4276825" y="487236"/>
            <a:chExt cx="317500" cy="419100"/>
          </a:xfrm>
        </p:grpSpPr>
        <p:sp>
          <p:nvSpPr>
            <p:cNvPr id="205" name="Google Shape;205;p18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90017E4-EEC3-436A-933E-2B033ADD0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636654"/>
              </p:ext>
            </p:extLst>
          </p:nvPr>
        </p:nvGraphicFramePr>
        <p:xfrm>
          <a:off x="1510750" y="6722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202;p18">
            <a:extLst>
              <a:ext uri="{FF2B5EF4-FFF2-40B4-BE49-F238E27FC236}">
                <a16:creationId xmlns:a16="http://schemas.microsoft.com/office/drawing/2014/main" id="{FEBD5FAC-DCDE-47F2-8E7F-165DE7CDD1AF}"/>
              </a:ext>
            </a:extLst>
          </p:cNvPr>
          <p:cNvSpPr txBox="1">
            <a:spLocks/>
          </p:cNvSpPr>
          <p:nvPr/>
        </p:nvSpPr>
        <p:spPr>
          <a:xfrm>
            <a:off x="614975" y="3074673"/>
            <a:ext cx="8108400" cy="185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r>
              <a:rPr lang="en-IN" dirty="0"/>
              <a:t>Define: Know your problem</a:t>
            </a:r>
          </a:p>
          <a:p>
            <a:r>
              <a:rPr lang="en-IN" dirty="0"/>
              <a:t>Disassemble: Break problems and data into smaller pieces</a:t>
            </a:r>
          </a:p>
          <a:p>
            <a:r>
              <a:rPr lang="en-IN" dirty="0"/>
              <a:t>Evaluate: Draw your conclusions</a:t>
            </a:r>
          </a:p>
          <a:p>
            <a:r>
              <a:rPr lang="en-IN" dirty="0"/>
              <a:t>Decide: Make or Recommend Decision</a:t>
            </a:r>
          </a:p>
        </p:txBody>
      </p:sp>
    </p:spTree>
    <p:extLst>
      <p:ext uri="{BB962C8B-B14F-4D97-AF65-F5344CB8AC3E}">
        <p14:creationId xmlns:p14="http://schemas.microsoft.com/office/powerpoint/2010/main" val="3107029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>
            <a:spLocks noGrp="1"/>
          </p:cNvSpPr>
          <p:nvPr>
            <p:ph type="body" idx="1"/>
          </p:nvPr>
        </p:nvSpPr>
        <p:spPr>
          <a:xfrm>
            <a:off x="1173362" y="1016604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Practice of working with data to glean useful information which can be used to make informed decisions</a:t>
            </a:r>
            <a:endParaRPr dirty="0"/>
          </a:p>
        </p:txBody>
      </p:sp>
      <p:sp>
        <p:nvSpPr>
          <p:cNvPr id="192" name="Google Shape;192;p1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193" name="Google Shape;193;p17"/>
          <p:cNvGrpSpPr/>
          <p:nvPr/>
        </p:nvGrpSpPr>
        <p:grpSpPr>
          <a:xfrm>
            <a:off x="7440879" y="1838644"/>
            <a:ext cx="859079" cy="859079"/>
            <a:chOff x="3277794" y="2969995"/>
            <a:chExt cx="457200" cy="457200"/>
          </a:xfrm>
        </p:grpSpPr>
        <p:sp>
          <p:nvSpPr>
            <p:cNvPr id="194" name="Google Shape;194;p17"/>
            <p:cNvSpPr/>
            <p:nvPr/>
          </p:nvSpPr>
          <p:spPr>
            <a:xfrm>
              <a:off x="3277794" y="2969995"/>
              <a:ext cx="457200" cy="171450"/>
            </a:xfrm>
            <a:custGeom>
              <a:avLst/>
              <a:gdLst/>
              <a:ahLst/>
              <a:cxnLst/>
              <a:rect l="l" t="t" r="r" b="b"/>
              <a:pathLst>
                <a:path w="457200" h="171450" extrusionOk="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3430194" y="3189070"/>
              <a:ext cx="304800" cy="238125"/>
            </a:xfrm>
            <a:custGeom>
              <a:avLst/>
              <a:gdLst/>
              <a:ahLst/>
              <a:cxnLst/>
              <a:rect l="l" t="t" r="r" b="b"/>
              <a:pathLst>
                <a:path w="304800" h="238125" extrusionOk="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277794" y="3255745"/>
              <a:ext cx="304800" cy="171450"/>
            </a:xfrm>
            <a:custGeom>
              <a:avLst/>
              <a:gdLst/>
              <a:ahLst/>
              <a:cxnLst/>
              <a:rect l="l" t="t" r="r" b="b"/>
              <a:pathLst>
                <a:path w="304800" h="171450" extrusionOk="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>
            <a:spLocks noGrp="1"/>
          </p:cNvSpPr>
          <p:nvPr>
            <p:ph type="body" idx="1"/>
          </p:nvPr>
        </p:nvSpPr>
        <p:spPr>
          <a:xfrm>
            <a:off x="1173362" y="1016604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Process of inspecting, rearranging, modifying and transforming data to extract useful information from it.</a:t>
            </a:r>
            <a:endParaRPr dirty="0"/>
          </a:p>
        </p:txBody>
      </p:sp>
      <p:sp>
        <p:nvSpPr>
          <p:cNvPr id="192" name="Google Shape;192;p1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193" name="Google Shape;193;p17"/>
          <p:cNvGrpSpPr/>
          <p:nvPr/>
        </p:nvGrpSpPr>
        <p:grpSpPr>
          <a:xfrm>
            <a:off x="7440879" y="1838644"/>
            <a:ext cx="859079" cy="859079"/>
            <a:chOff x="3277794" y="2969995"/>
            <a:chExt cx="457200" cy="457200"/>
          </a:xfrm>
        </p:grpSpPr>
        <p:sp>
          <p:nvSpPr>
            <p:cNvPr id="194" name="Google Shape;194;p17"/>
            <p:cNvSpPr/>
            <p:nvPr/>
          </p:nvSpPr>
          <p:spPr>
            <a:xfrm>
              <a:off x="3277794" y="2969995"/>
              <a:ext cx="457200" cy="171450"/>
            </a:xfrm>
            <a:custGeom>
              <a:avLst/>
              <a:gdLst/>
              <a:ahLst/>
              <a:cxnLst/>
              <a:rect l="l" t="t" r="r" b="b"/>
              <a:pathLst>
                <a:path w="457200" h="171450" extrusionOk="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3430194" y="3189070"/>
              <a:ext cx="304800" cy="238125"/>
            </a:xfrm>
            <a:custGeom>
              <a:avLst/>
              <a:gdLst/>
              <a:ahLst/>
              <a:cxnLst/>
              <a:rect l="l" t="t" r="r" b="b"/>
              <a:pathLst>
                <a:path w="304800" h="238125" extrusionOk="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277794" y="3255745"/>
              <a:ext cx="304800" cy="171450"/>
            </a:xfrm>
            <a:custGeom>
              <a:avLst/>
              <a:gdLst/>
              <a:ahLst/>
              <a:cxnLst/>
              <a:rect l="l" t="t" r="r" b="b"/>
              <a:pathLst>
                <a:path w="304800" h="171450" extrusionOk="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31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Briyani</a:t>
            </a:r>
            <a:endParaRPr dirty="0"/>
          </a:p>
        </p:txBody>
      </p:sp>
      <p:sp>
        <p:nvSpPr>
          <p:cNvPr id="167" name="Google Shape;167;p14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68" name="Google Shape;168;p14"/>
          <p:cNvGrpSpPr/>
          <p:nvPr/>
        </p:nvGrpSpPr>
        <p:grpSpPr>
          <a:xfrm>
            <a:off x="8391681" y="301593"/>
            <a:ext cx="450753" cy="450708"/>
            <a:chOff x="3277794" y="2969995"/>
            <a:chExt cx="457200" cy="457200"/>
          </a:xfrm>
        </p:grpSpPr>
        <p:sp>
          <p:nvSpPr>
            <p:cNvPr id="169" name="Google Shape;169;p14"/>
            <p:cNvSpPr/>
            <p:nvPr/>
          </p:nvSpPr>
          <p:spPr>
            <a:xfrm>
              <a:off x="3277794" y="2969995"/>
              <a:ext cx="457200" cy="171450"/>
            </a:xfrm>
            <a:custGeom>
              <a:avLst/>
              <a:gdLst/>
              <a:ahLst/>
              <a:cxnLst/>
              <a:rect l="l" t="t" r="r" b="b"/>
              <a:pathLst>
                <a:path w="457200" h="171450" extrusionOk="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3430194" y="3189070"/>
              <a:ext cx="304800" cy="238125"/>
            </a:xfrm>
            <a:custGeom>
              <a:avLst/>
              <a:gdLst/>
              <a:ahLst/>
              <a:cxnLst/>
              <a:rect l="l" t="t" r="r" b="b"/>
              <a:pathLst>
                <a:path w="304800" h="238125" extrusionOk="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3277794" y="3255745"/>
              <a:ext cx="304800" cy="171450"/>
            </a:xfrm>
            <a:custGeom>
              <a:avLst/>
              <a:gdLst/>
              <a:ahLst/>
              <a:cxnLst/>
              <a:rect l="l" t="t" r="r" b="b"/>
              <a:pathLst>
                <a:path w="304800" h="171450" extrusionOk="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Ambur Star Biryani - Swasthi's Recipes">
            <a:extLst>
              <a:ext uri="{FF2B5EF4-FFF2-40B4-BE49-F238E27FC236}">
                <a16:creationId xmlns:a16="http://schemas.microsoft.com/office/drawing/2014/main" id="{39E7BC97-B622-4456-993D-3C4BA0DC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05" y="1443281"/>
            <a:ext cx="4134375" cy="31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58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>
            <a:spLocks noGrp="1"/>
          </p:cNvSpPr>
          <p:nvPr>
            <p:ph type="body" idx="1"/>
          </p:nvPr>
        </p:nvSpPr>
        <p:spPr>
          <a:xfrm>
            <a:off x="1173362" y="1016604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 Data analysis is a messy, ambiguous, and time-consuming, but a creative and fascinating process through which a mass of collected data is being brought to order, structure and meaning.</a:t>
            </a:r>
            <a:endParaRPr sz="2400" dirty="0"/>
          </a:p>
        </p:txBody>
      </p:sp>
      <p:sp>
        <p:nvSpPr>
          <p:cNvPr id="192" name="Google Shape;192;p1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193" name="Google Shape;193;p17"/>
          <p:cNvGrpSpPr/>
          <p:nvPr/>
        </p:nvGrpSpPr>
        <p:grpSpPr>
          <a:xfrm>
            <a:off x="7440879" y="1838644"/>
            <a:ext cx="859079" cy="859079"/>
            <a:chOff x="3277794" y="2969995"/>
            <a:chExt cx="457200" cy="457200"/>
          </a:xfrm>
        </p:grpSpPr>
        <p:sp>
          <p:nvSpPr>
            <p:cNvPr id="194" name="Google Shape;194;p17"/>
            <p:cNvSpPr/>
            <p:nvPr/>
          </p:nvSpPr>
          <p:spPr>
            <a:xfrm>
              <a:off x="3277794" y="2969995"/>
              <a:ext cx="457200" cy="171450"/>
            </a:xfrm>
            <a:custGeom>
              <a:avLst/>
              <a:gdLst/>
              <a:ahLst/>
              <a:cxnLst/>
              <a:rect l="l" t="t" r="r" b="b"/>
              <a:pathLst>
                <a:path w="457200" h="171450" extrusionOk="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3430194" y="3189070"/>
              <a:ext cx="304800" cy="238125"/>
            </a:xfrm>
            <a:custGeom>
              <a:avLst/>
              <a:gdLst/>
              <a:ahLst/>
              <a:cxnLst/>
              <a:rect l="l" t="t" r="r" b="b"/>
              <a:pathLst>
                <a:path w="304800" h="238125" extrusionOk="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277794" y="3255745"/>
              <a:ext cx="304800" cy="171450"/>
            </a:xfrm>
            <a:custGeom>
              <a:avLst/>
              <a:gdLst/>
              <a:ahLst/>
              <a:cxnLst/>
              <a:rect l="l" t="t" r="r" b="b"/>
              <a:pathLst>
                <a:path w="304800" h="171450" extrusionOk="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E209318-830C-47CF-922C-A7D1FE8006B8}"/>
              </a:ext>
            </a:extLst>
          </p:cNvPr>
          <p:cNvSpPr txBox="1"/>
          <p:nvPr/>
        </p:nvSpPr>
        <p:spPr>
          <a:xfrm>
            <a:off x="2729442" y="3740778"/>
            <a:ext cx="2405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bg1">
                    <a:lumMod val="95000"/>
                  </a:schemeClr>
                </a:solidFill>
              </a:rPr>
              <a:t>--Marshall and Rossman</a:t>
            </a:r>
          </a:p>
        </p:txBody>
      </p:sp>
    </p:spTree>
    <p:extLst>
      <p:ext uri="{BB962C8B-B14F-4D97-AF65-F5344CB8AC3E}">
        <p14:creationId xmlns:p14="http://schemas.microsoft.com/office/powerpoint/2010/main" val="2524513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>
            <a:spLocks noGrp="1"/>
          </p:cNvSpPr>
          <p:nvPr>
            <p:ph type="body" idx="1"/>
          </p:nvPr>
        </p:nvSpPr>
        <p:spPr>
          <a:xfrm>
            <a:off x="1173362" y="1016604"/>
            <a:ext cx="4055100" cy="29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Data analysis and interpretation is a process representing the application of deductive and inductive logic to the research and data analysis.</a:t>
            </a:r>
            <a:endParaRPr sz="2400" dirty="0"/>
          </a:p>
        </p:txBody>
      </p:sp>
      <p:sp>
        <p:nvSpPr>
          <p:cNvPr id="192" name="Google Shape;192;p1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193" name="Google Shape;193;p17"/>
          <p:cNvGrpSpPr/>
          <p:nvPr/>
        </p:nvGrpSpPr>
        <p:grpSpPr>
          <a:xfrm>
            <a:off x="7440879" y="1838644"/>
            <a:ext cx="859079" cy="859079"/>
            <a:chOff x="3277794" y="2969995"/>
            <a:chExt cx="457200" cy="457200"/>
          </a:xfrm>
        </p:grpSpPr>
        <p:sp>
          <p:nvSpPr>
            <p:cNvPr id="194" name="Google Shape;194;p17"/>
            <p:cNvSpPr/>
            <p:nvPr/>
          </p:nvSpPr>
          <p:spPr>
            <a:xfrm>
              <a:off x="3277794" y="2969995"/>
              <a:ext cx="457200" cy="171450"/>
            </a:xfrm>
            <a:custGeom>
              <a:avLst/>
              <a:gdLst/>
              <a:ahLst/>
              <a:cxnLst/>
              <a:rect l="l" t="t" r="r" b="b"/>
              <a:pathLst>
                <a:path w="457200" h="171450" extrusionOk="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3430194" y="3189070"/>
              <a:ext cx="304800" cy="238125"/>
            </a:xfrm>
            <a:custGeom>
              <a:avLst/>
              <a:gdLst/>
              <a:ahLst/>
              <a:cxnLst/>
              <a:rect l="l" t="t" r="r" b="b"/>
              <a:pathLst>
                <a:path w="304800" h="238125" extrusionOk="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277794" y="3255745"/>
              <a:ext cx="304800" cy="171450"/>
            </a:xfrm>
            <a:custGeom>
              <a:avLst/>
              <a:gdLst/>
              <a:ahLst/>
              <a:cxnLst/>
              <a:rect l="l" t="t" r="r" b="b"/>
              <a:pathLst>
                <a:path w="304800" h="171450" extrusionOk="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550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FEA1BE31-19E5-2BE4-8EB0-0A5451866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>
            <a:extLst>
              <a:ext uri="{FF2B5EF4-FFF2-40B4-BE49-F238E27FC236}">
                <a16:creationId xmlns:a16="http://schemas.microsoft.com/office/drawing/2014/main" id="{FEBDF83B-5E1B-19F8-6DB5-D02E04818E7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Data Science: What?</a:t>
            </a:r>
            <a:endParaRPr sz="3200" dirty="0"/>
          </a:p>
        </p:txBody>
      </p:sp>
      <p:sp>
        <p:nvSpPr>
          <p:cNvPr id="185" name="Google Shape;185;p16">
            <a:extLst>
              <a:ext uri="{FF2B5EF4-FFF2-40B4-BE49-F238E27FC236}">
                <a16:creationId xmlns:a16="http://schemas.microsoft.com/office/drawing/2014/main" id="{4631A30A-EAE9-6783-61C0-0771C582FFC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What is Data Science?</a:t>
            </a:r>
          </a:p>
        </p:txBody>
      </p:sp>
      <p:sp>
        <p:nvSpPr>
          <p:cNvPr id="186" name="Google Shape;186;p16">
            <a:extLst>
              <a:ext uri="{FF2B5EF4-FFF2-40B4-BE49-F238E27FC236}">
                <a16:creationId xmlns:a16="http://schemas.microsoft.com/office/drawing/2014/main" id="{8B42DDDB-2A9B-1B10-6E5B-16156DC49367}"/>
              </a:ext>
            </a:extLst>
          </p:cNvPr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3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41847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A809E938-FFE0-729D-E63F-4F16ABB18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>
            <a:extLst>
              <a:ext uri="{FF2B5EF4-FFF2-40B4-BE49-F238E27FC236}">
                <a16:creationId xmlns:a16="http://schemas.microsoft.com/office/drawing/2014/main" id="{763212B7-FA82-FB4B-C1A6-DEB243BCC6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Science: What?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4C262-F72B-A676-54DA-EEA098DB8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468412"/>
          </a:xfrm>
        </p:spPr>
        <p:txBody>
          <a:bodyPr/>
          <a:lstStyle/>
          <a:p>
            <a:r>
              <a:rPr lang="en-IN" sz="1800" dirty="0"/>
              <a:t>Also known as data-driven science</a:t>
            </a:r>
          </a:p>
          <a:p>
            <a:r>
              <a:rPr lang="en-IN" sz="1800" dirty="0"/>
              <a:t>An interdisciplinary field of scientific methods, processes, algorithms and systems to extract knowledge of insights from data in various forms, either structured or unstructured</a:t>
            </a:r>
          </a:p>
        </p:txBody>
      </p:sp>
      <p:sp>
        <p:nvSpPr>
          <p:cNvPr id="308" name="Google Shape;308;p25">
            <a:extLst>
              <a:ext uri="{FF2B5EF4-FFF2-40B4-BE49-F238E27FC236}">
                <a16:creationId xmlns:a16="http://schemas.microsoft.com/office/drawing/2014/main" id="{6321B3E0-5059-DCCC-7754-5B18F677A3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pSp>
        <p:nvGrpSpPr>
          <p:cNvPr id="309" name="Google Shape;309;p25">
            <a:extLst>
              <a:ext uri="{FF2B5EF4-FFF2-40B4-BE49-F238E27FC236}">
                <a16:creationId xmlns:a16="http://schemas.microsoft.com/office/drawing/2014/main" id="{D4326223-7244-0667-EF7B-5F80320FA22C}"/>
              </a:ext>
            </a:extLst>
          </p:cNvPr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>
              <a:extLst>
                <a:ext uri="{FF2B5EF4-FFF2-40B4-BE49-F238E27FC236}">
                  <a16:creationId xmlns:a16="http://schemas.microsoft.com/office/drawing/2014/main" id="{865E99C3-1891-29CF-3D5A-86F019287220}"/>
                </a:ext>
              </a:extLst>
            </p:cNvPr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>
              <a:extLst>
                <a:ext uri="{FF2B5EF4-FFF2-40B4-BE49-F238E27FC236}">
                  <a16:creationId xmlns:a16="http://schemas.microsoft.com/office/drawing/2014/main" id="{2DED4BCD-F558-F6E2-14BA-D290E8FF4C2B}"/>
                </a:ext>
              </a:extLst>
            </p:cNvPr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03E034-21B7-DD43-2F8D-D0458D5E7498}"/>
              </a:ext>
            </a:extLst>
          </p:cNvPr>
          <p:cNvSpPr txBox="1"/>
          <p:nvPr/>
        </p:nvSpPr>
        <p:spPr>
          <a:xfrm>
            <a:off x="870520" y="4647823"/>
            <a:ext cx="6246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aseline="30000" dirty="0"/>
              <a:t>1</a:t>
            </a:r>
            <a:r>
              <a:rPr lang="en-IN" dirty="0"/>
              <a:t>https://www.splunk.com/pdfs/dark-data/the-state-of-dark-data-report.pdf</a:t>
            </a:r>
          </a:p>
        </p:txBody>
      </p:sp>
      <p:pic>
        <p:nvPicPr>
          <p:cNvPr id="2" name="Picture 2" descr="upload.wikimedia.org/wikipedia/commons/thumb/6/...">
            <a:extLst>
              <a:ext uri="{FF2B5EF4-FFF2-40B4-BE49-F238E27FC236}">
                <a16:creationId xmlns:a16="http://schemas.microsoft.com/office/drawing/2014/main" id="{532681E2-387B-CDA8-4907-D625FC33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68" y="1453826"/>
            <a:ext cx="2931427" cy="30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67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0533E1E3-6C21-2DF4-6115-C0B09915B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>
            <a:extLst>
              <a:ext uri="{FF2B5EF4-FFF2-40B4-BE49-F238E27FC236}">
                <a16:creationId xmlns:a16="http://schemas.microsoft.com/office/drawing/2014/main" id="{03DD3535-3292-A76A-8E81-41C70F4A3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Science: What?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705E8-1A6E-12FD-B9A1-519E628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8726729" cy="2468412"/>
          </a:xfrm>
        </p:spPr>
        <p:txBody>
          <a:bodyPr/>
          <a:lstStyle/>
          <a:p>
            <a:r>
              <a:rPr lang="en-IN" sz="1800" dirty="0"/>
              <a:t>Intends to </a:t>
            </a:r>
            <a:r>
              <a:rPr lang="en-IN" sz="1800" dirty="0" err="1"/>
              <a:t>analyze</a:t>
            </a:r>
            <a:r>
              <a:rPr lang="en-IN" sz="1800" dirty="0"/>
              <a:t> and understand actual phenomena with data</a:t>
            </a:r>
          </a:p>
          <a:p>
            <a:r>
              <a:rPr lang="en-IN" sz="1800" dirty="0"/>
              <a:t>To reveal the features or the hidden structure of complicated natural, human and social phenomena with data from a different point of view from the established or traditional theory and method. </a:t>
            </a:r>
          </a:p>
        </p:txBody>
      </p:sp>
      <p:sp>
        <p:nvSpPr>
          <p:cNvPr id="308" name="Google Shape;308;p25">
            <a:extLst>
              <a:ext uri="{FF2B5EF4-FFF2-40B4-BE49-F238E27FC236}">
                <a16:creationId xmlns:a16="http://schemas.microsoft.com/office/drawing/2014/main" id="{ADBEBD59-9855-F777-0ACF-53440510E2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309" name="Google Shape;309;p25">
            <a:extLst>
              <a:ext uri="{FF2B5EF4-FFF2-40B4-BE49-F238E27FC236}">
                <a16:creationId xmlns:a16="http://schemas.microsoft.com/office/drawing/2014/main" id="{FCBF4B30-BA40-EF75-5B5B-604BE095EC50}"/>
              </a:ext>
            </a:extLst>
          </p:cNvPr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>
              <a:extLst>
                <a:ext uri="{FF2B5EF4-FFF2-40B4-BE49-F238E27FC236}">
                  <a16:creationId xmlns:a16="http://schemas.microsoft.com/office/drawing/2014/main" id="{AB5367A5-50DE-ECBB-EDB9-FB0B51BBBC9B}"/>
                </a:ext>
              </a:extLst>
            </p:cNvPr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>
              <a:extLst>
                <a:ext uri="{FF2B5EF4-FFF2-40B4-BE49-F238E27FC236}">
                  <a16:creationId xmlns:a16="http://schemas.microsoft.com/office/drawing/2014/main" id="{D3959759-4633-9D44-DA49-35DE1078D36B}"/>
                </a:ext>
              </a:extLst>
            </p:cNvPr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BF6957E-6310-4DE7-8FAA-62E0542504CD}"/>
              </a:ext>
            </a:extLst>
          </p:cNvPr>
          <p:cNvSpPr txBox="1"/>
          <p:nvPr/>
        </p:nvSpPr>
        <p:spPr>
          <a:xfrm>
            <a:off x="870520" y="4647823"/>
            <a:ext cx="6246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aseline="30000" dirty="0"/>
              <a:t>1</a:t>
            </a:r>
            <a:r>
              <a:rPr lang="en-IN" dirty="0"/>
              <a:t>https://www.splunk.com/pdfs/dark-data/the-state-of-dark-data-report.pdf</a:t>
            </a:r>
          </a:p>
        </p:txBody>
      </p:sp>
    </p:spTree>
    <p:extLst>
      <p:ext uri="{BB962C8B-B14F-4D97-AF65-F5344CB8AC3E}">
        <p14:creationId xmlns:p14="http://schemas.microsoft.com/office/powerpoint/2010/main" val="218202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1C8942EA-F662-AE54-FA57-93A1248A4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>
            <a:extLst>
              <a:ext uri="{FF2B5EF4-FFF2-40B4-BE49-F238E27FC236}">
                <a16:creationId xmlns:a16="http://schemas.microsoft.com/office/drawing/2014/main" id="{29EA2901-679D-3A4B-DAF0-E28D255C94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Science: What?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FEC3E-E581-3546-5898-FC6C49F22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364239"/>
            <a:ext cx="5668975" cy="2468412"/>
          </a:xfrm>
        </p:spPr>
        <p:txBody>
          <a:bodyPr/>
          <a:lstStyle/>
          <a:p>
            <a:r>
              <a:rPr lang="en-IN" sz="1800" dirty="0"/>
              <a:t>Fourth Paradigm</a:t>
            </a:r>
          </a:p>
          <a:p>
            <a:r>
              <a:rPr lang="en-IN" sz="1800" dirty="0"/>
              <a:t>Changes of all sciences moving from observational to theoretical to computational and now to the 4</a:t>
            </a:r>
            <a:r>
              <a:rPr lang="en-IN" sz="1800" baseline="30000" dirty="0"/>
              <a:t>th</a:t>
            </a:r>
            <a:r>
              <a:rPr lang="en-IN" sz="1800" dirty="0"/>
              <a:t> paradigm – Data-Intensive Scientific discovery</a:t>
            </a:r>
          </a:p>
          <a:p>
            <a:r>
              <a:rPr lang="en-IN" sz="1800" dirty="0"/>
              <a:t>Observational:</a:t>
            </a:r>
          </a:p>
          <a:p>
            <a:pPr lvl="1"/>
            <a:r>
              <a:rPr lang="en-IN" sz="1800" dirty="0"/>
              <a:t>Think of Newton, Kepler, Archimedes</a:t>
            </a:r>
          </a:p>
          <a:p>
            <a:r>
              <a:rPr lang="en-IN" sz="1800" dirty="0"/>
              <a:t>Theoretical:</a:t>
            </a:r>
          </a:p>
          <a:p>
            <a:pPr lvl="1"/>
            <a:r>
              <a:rPr lang="en-IN" sz="1800" dirty="0"/>
              <a:t>Riemann, Galois, Weierstrass, Einstein</a:t>
            </a:r>
          </a:p>
          <a:p>
            <a:r>
              <a:rPr lang="en-IN" sz="1800" dirty="0"/>
              <a:t>Computational:</a:t>
            </a:r>
          </a:p>
          <a:p>
            <a:pPr lvl="1"/>
            <a:r>
              <a:rPr lang="en-IN" sz="1800" dirty="0"/>
              <a:t>Last 50 years of the research in the world</a:t>
            </a:r>
          </a:p>
        </p:txBody>
      </p:sp>
      <p:sp>
        <p:nvSpPr>
          <p:cNvPr id="308" name="Google Shape;308;p25">
            <a:extLst>
              <a:ext uri="{FF2B5EF4-FFF2-40B4-BE49-F238E27FC236}">
                <a16:creationId xmlns:a16="http://schemas.microsoft.com/office/drawing/2014/main" id="{BB58B084-7666-9C70-F6FD-57EE6CDA28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309" name="Google Shape;309;p25">
            <a:extLst>
              <a:ext uri="{FF2B5EF4-FFF2-40B4-BE49-F238E27FC236}">
                <a16:creationId xmlns:a16="http://schemas.microsoft.com/office/drawing/2014/main" id="{954FAA48-0A6B-3D9A-45DF-D014A5B29736}"/>
              </a:ext>
            </a:extLst>
          </p:cNvPr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>
              <a:extLst>
                <a:ext uri="{FF2B5EF4-FFF2-40B4-BE49-F238E27FC236}">
                  <a16:creationId xmlns:a16="http://schemas.microsoft.com/office/drawing/2014/main" id="{25CBA5F6-06E2-1D78-231D-7F7BCE40A193}"/>
                </a:ext>
              </a:extLst>
            </p:cNvPr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>
              <a:extLst>
                <a:ext uri="{FF2B5EF4-FFF2-40B4-BE49-F238E27FC236}">
                  <a16:creationId xmlns:a16="http://schemas.microsoft.com/office/drawing/2014/main" id="{0677E567-5003-8C11-ED88-FF6304839594}"/>
                </a:ext>
              </a:extLst>
            </p:cNvPr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8A2F67-EE03-7282-2D52-8D71597097C9}"/>
              </a:ext>
            </a:extLst>
          </p:cNvPr>
          <p:cNvSpPr txBox="1"/>
          <p:nvPr/>
        </p:nvSpPr>
        <p:spPr>
          <a:xfrm>
            <a:off x="870520" y="4647823"/>
            <a:ext cx="6246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aseline="30000" dirty="0"/>
              <a:t>1</a:t>
            </a:r>
            <a:r>
              <a:rPr lang="en-IN" dirty="0"/>
              <a:t>https://www.splunk.com/pdfs/dark-data/the-state-of-dark-data-report.pdf</a:t>
            </a:r>
          </a:p>
        </p:txBody>
      </p:sp>
      <p:pic>
        <p:nvPicPr>
          <p:cNvPr id="1026" name="Picture 2" descr="The Fourth Paradigm: Data-Intensive Scientific Discovery - Microsoft  Research">
            <a:extLst>
              <a:ext uri="{FF2B5EF4-FFF2-40B4-BE49-F238E27FC236}">
                <a16:creationId xmlns:a16="http://schemas.microsoft.com/office/drawing/2014/main" id="{D9CB5B35-4DF2-2D45-7BBC-015962AB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1260901"/>
            <a:ext cx="17811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6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6BE82FAE-A2DF-CE59-AB31-94EF3406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>
            <a:extLst>
              <a:ext uri="{FF2B5EF4-FFF2-40B4-BE49-F238E27FC236}">
                <a16:creationId xmlns:a16="http://schemas.microsoft.com/office/drawing/2014/main" id="{2DBC944B-8325-4359-0555-3CA3D3036E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Data Science and Big Data</a:t>
            </a:r>
            <a:endParaRPr sz="3200" dirty="0"/>
          </a:p>
        </p:txBody>
      </p:sp>
      <p:sp>
        <p:nvSpPr>
          <p:cNvPr id="185" name="Google Shape;185;p16">
            <a:extLst>
              <a:ext uri="{FF2B5EF4-FFF2-40B4-BE49-F238E27FC236}">
                <a16:creationId xmlns:a16="http://schemas.microsoft.com/office/drawing/2014/main" id="{EF00B887-A6CF-57B0-F5AD-EB4E670D8EF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Difference</a:t>
            </a:r>
          </a:p>
        </p:txBody>
      </p:sp>
      <p:sp>
        <p:nvSpPr>
          <p:cNvPr id="186" name="Google Shape;186;p16">
            <a:extLst>
              <a:ext uri="{FF2B5EF4-FFF2-40B4-BE49-F238E27FC236}">
                <a16:creationId xmlns:a16="http://schemas.microsoft.com/office/drawing/2014/main" id="{B0508607-7010-5C1F-B574-E078A255138A}"/>
              </a:ext>
            </a:extLst>
          </p:cNvPr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4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49749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B886B5A2-87C1-B9A2-3514-34C6F6BA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>
            <a:extLst>
              <a:ext uri="{FF2B5EF4-FFF2-40B4-BE49-F238E27FC236}">
                <a16:creationId xmlns:a16="http://schemas.microsoft.com/office/drawing/2014/main" id="{8637C3A1-C28E-B351-A699-68F30B7CED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3999" y="1705175"/>
            <a:ext cx="5014075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Big Data</a:t>
            </a:r>
            <a:endParaRPr b="1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" dirty="0"/>
              <a:t>Crude Oil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" dirty="0"/>
              <a:t>Extracting Crude oil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" dirty="0"/>
              <a:t>Transporting it in mega tankers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" dirty="0"/>
              <a:t>Siphoning it through pipelines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" dirty="0"/>
              <a:t>Storing it in Massive Silos</a:t>
            </a:r>
            <a:endParaRPr dirty="0"/>
          </a:p>
        </p:txBody>
      </p:sp>
      <p:sp>
        <p:nvSpPr>
          <p:cNvPr id="235" name="Google Shape;235;p20">
            <a:extLst>
              <a:ext uri="{FF2B5EF4-FFF2-40B4-BE49-F238E27FC236}">
                <a16:creationId xmlns:a16="http://schemas.microsoft.com/office/drawing/2014/main" id="{1B404FFD-0646-D277-4A8C-FB2D072B1F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Science and Big Data</a:t>
            </a:r>
            <a:endParaRPr dirty="0"/>
          </a:p>
        </p:txBody>
      </p:sp>
      <p:sp>
        <p:nvSpPr>
          <p:cNvPr id="236" name="Google Shape;236;p20">
            <a:extLst>
              <a:ext uri="{FF2B5EF4-FFF2-40B4-BE49-F238E27FC236}">
                <a16:creationId xmlns:a16="http://schemas.microsoft.com/office/drawing/2014/main" id="{9F0070B2-5BBE-CEFE-261C-A3CD3216EC0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902541" y="1648246"/>
            <a:ext cx="3112091" cy="17322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Data Science:</a:t>
            </a:r>
            <a:endParaRPr b="1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" dirty="0"/>
              <a:t>Refining the Crude Oil</a:t>
            </a:r>
          </a:p>
        </p:txBody>
      </p:sp>
      <p:sp>
        <p:nvSpPr>
          <p:cNvPr id="237" name="Google Shape;237;p20">
            <a:extLst>
              <a:ext uri="{FF2B5EF4-FFF2-40B4-BE49-F238E27FC236}">
                <a16:creationId xmlns:a16="http://schemas.microsoft.com/office/drawing/2014/main" id="{AFD9115C-CC98-DF3F-2521-75A4065D7E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238" name="Google Shape;238;p20">
            <a:extLst>
              <a:ext uri="{FF2B5EF4-FFF2-40B4-BE49-F238E27FC236}">
                <a16:creationId xmlns:a16="http://schemas.microsoft.com/office/drawing/2014/main" id="{4756BD99-1C77-7FAB-116B-378F9D02B269}"/>
              </a:ext>
            </a:extLst>
          </p:cNvPr>
          <p:cNvSpPr/>
          <p:nvPr/>
        </p:nvSpPr>
        <p:spPr>
          <a:xfrm>
            <a:off x="8435952" y="316647"/>
            <a:ext cx="362203" cy="420623"/>
          </a:xfrm>
          <a:custGeom>
            <a:avLst/>
            <a:gdLst/>
            <a:ahLst/>
            <a:cxnLst/>
            <a:rect l="l" t="t" r="r" b="b"/>
            <a:pathLst>
              <a:path w="393699" h="457199" extrusionOk="0">
                <a:moveTo>
                  <a:pt x="393700" y="423863"/>
                </a:moveTo>
                <a:cubicBezTo>
                  <a:pt x="393700" y="442274"/>
                  <a:pt x="379012" y="457200"/>
                  <a:pt x="360893" y="457200"/>
                </a:cubicBezTo>
                <a:cubicBezTo>
                  <a:pt x="360893" y="457200"/>
                  <a:pt x="360892" y="457200"/>
                  <a:pt x="360892" y="457200"/>
                </a:cubicBezTo>
                <a:lnTo>
                  <a:pt x="32808" y="457200"/>
                </a:lnTo>
                <a:cubicBezTo>
                  <a:pt x="14689" y="457200"/>
                  <a:pt x="0" y="442274"/>
                  <a:pt x="0" y="423863"/>
                </a:cubicBezTo>
                <a:cubicBezTo>
                  <a:pt x="0" y="405451"/>
                  <a:pt x="14689" y="390525"/>
                  <a:pt x="32808" y="390525"/>
                </a:cubicBezTo>
                <a:lnTo>
                  <a:pt x="273534" y="390525"/>
                </a:lnTo>
                <a:cubicBezTo>
                  <a:pt x="324697" y="333222"/>
                  <a:pt x="322668" y="245222"/>
                  <a:pt x="268921" y="190416"/>
                </a:cubicBezTo>
                <a:lnTo>
                  <a:pt x="302058" y="156744"/>
                </a:lnTo>
                <a:cubicBezTo>
                  <a:pt x="362964" y="218855"/>
                  <a:pt x="374997" y="314887"/>
                  <a:pt x="331351" y="390525"/>
                </a:cubicBezTo>
                <a:lnTo>
                  <a:pt x="360892" y="390525"/>
                </a:lnTo>
                <a:cubicBezTo>
                  <a:pt x="379011" y="390525"/>
                  <a:pt x="393700" y="405450"/>
                  <a:pt x="393700" y="423862"/>
                </a:cubicBezTo>
                <a:cubicBezTo>
                  <a:pt x="393700" y="423862"/>
                  <a:pt x="393700" y="423863"/>
                  <a:pt x="393700" y="423863"/>
                </a:cubicBezTo>
                <a:close/>
                <a:moveTo>
                  <a:pt x="200910" y="237469"/>
                </a:moveTo>
                <a:lnTo>
                  <a:pt x="346673" y="89355"/>
                </a:lnTo>
                <a:cubicBezTo>
                  <a:pt x="352046" y="83896"/>
                  <a:pt x="352046" y="75044"/>
                  <a:pt x="346673" y="69585"/>
                </a:cubicBezTo>
                <a:lnTo>
                  <a:pt x="304297" y="26526"/>
                </a:lnTo>
                <a:cubicBezTo>
                  <a:pt x="298925" y="21067"/>
                  <a:pt x="290214" y="21067"/>
                  <a:pt x="284841" y="26526"/>
                </a:cubicBezTo>
                <a:lnTo>
                  <a:pt x="139078" y="174640"/>
                </a:lnTo>
                <a:cubicBezTo>
                  <a:pt x="133706" y="180100"/>
                  <a:pt x="133706" y="188951"/>
                  <a:pt x="139078" y="194410"/>
                </a:cubicBezTo>
                <a:lnTo>
                  <a:pt x="181454" y="237469"/>
                </a:lnTo>
                <a:cubicBezTo>
                  <a:pt x="186827" y="242928"/>
                  <a:pt x="195538" y="242928"/>
                  <a:pt x="200910" y="237469"/>
                </a:cubicBezTo>
                <a:close/>
                <a:moveTo>
                  <a:pt x="368660" y="44780"/>
                </a:moveTo>
                <a:lnTo>
                  <a:pt x="368660" y="44780"/>
                </a:lnTo>
                <a:cubicBezTo>
                  <a:pt x="374151" y="39200"/>
                  <a:pt x="374151" y="30154"/>
                  <a:pt x="368660" y="24574"/>
                </a:cubicBezTo>
                <a:lnTo>
                  <a:pt x="348594" y="4185"/>
                </a:lnTo>
                <a:cubicBezTo>
                  <a:pt x="343103" y="-1395"/>
                  <a:pt x="334200" y="-1395"/>
                  <a:pt x="328710" y="4185"/>
                </a:cubicBezTo>
                <a:lnTo>
                  <a:pt x="328710" y="4185"/>
                </a:lnTo>
                <a:cubicBezTo>
                  <a:pt x="323218" y="9764"/>
                  <a:pt x="323218" y="18811"/>
                  <a:pt x="328710" y="24390"/>
                </a:cubicBezTo>
                <a:lnTo>
                  <a:pt x="348775" y="44780"/>
                </a:lnTo>
                <a:cubicBezTo>
                  <a:pt x="354266" y="50359"/>
                  <a:pt x="363169" y="50359"/>
                  <a:pt x="368660" y="44780"/>
                </a:cubicBezTo>
                <a:close/>
                <a:moveTo>
                  <a:pt x="156555" y="260306"/>
                </a:moveTo>
                <a:lnTo>
                  <a:pt x="156555" y="260306"/>
                </a:lnTo>
                <a:cubicBezTo>
                  <a:pt x="162046" y="254726"/>
                  <a:pt x="162046" y="245680"/>
                  <a:pt x="156555" y="240100"/>
                </a:cubicBezTo>
                <a:lnTo>
                  <a:pt x="136489" y="219711"/>
                </a:lnTo>
                <a:cubicBezTo>
                  <a:pt x="130998" y="214132"/>
                  <a:pt x="122095" y="214132"/>
                  <a:pt x="116604" y="219711"/>
                </a:cubicBezTo>
                <a:lnTo>
                  <a:pt x="116604" y="219711"/>
                </a:lnTo>
                <a:cubicBezTo>
                  <a:pt x="111113" y="225290"/>
                  <a:pt x="111113" y="234337"/>
                  <a:pt x="116604" y="239917"/>
                </a:cubicBezTo>
                <a:lnTo>
                  <a:pt x="136670" y="260306"/>
                </a:lnTo>
                <a:cubicBezTo>
                  <a:pt x="142161" y="265885"/>
                  <a:pt x="151064" y="265885"/>
                  <a:pt x="156555" y="260306"/>
                </a:cubicBezTo>
                <a:close/>
                <a:moveTo>
                  <a:pt x="196850" y="357188"/>
                </a:moveTo>
                <a:lnTo>
                  <a:pt x="196850" y="357188"/>
                </a:lnTo>
                <a:cubicBezTo>
                  <a:pt x="196850" y="349297"/>
                  <a:pt x="190555" y="342900"/>
                  <a:pt x="182789" y="342900"/>
                </a:cubicBezTo>
                <a:lnTo>
                  <a:pt x="14061" y="342900"/>
                </a:lnTo>
                <a:cubicBezTo>
                  <a:pt x="6295" y="342900"/>
                  <a:pt x="0" y="349297"/>
                  <a:pt x="0" y="357188"/>
                </a:cubicBezTo>
                <a:lnTo>
                  <a:pt x="0" y="357188"/>
                </a:lnTo>
                <a:cubicBezTo>
                  <a:pt x="0" y="365078"/>
                  <a:pt x="6295" y="371475"/>
                  <a:pt x="14061" y="371475"/>
                </a:cubicBezTo>
                <a:lnTo>
                  <a:pt x="182789" y="371475"/>
                </a:lnTo>
                <a:cubicBezTo>
                  <a:pt x="190555" y="371475"/>
                  <a:pt x="196850" y="365078"/>
                  <a:pt x="196850" y="357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9050" dir="540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34;p20">
            <a:extLst>
              <a:ext uri="{FF2B5EF4-FFF2-40B4-BE49-F238E27FC236}">
                <a16:creationId xmlns:a16="http://schemas.microsoft.com/office/drawing/2014/main" id="{FB66F1F2-706E-1784-AA3D-4338302B95E2}"/>
              </a:ext>
            </a:extLst>
          </p:cNvPr>
          <p:cNvSpPr txBox="1">
            <a:spLocks/>
          </p:cNvSpPr>
          <p:nvPr/>
        </p:nvSpPr>
        <p:spPr>
          <a:xfrm>
            <a:off x="2330140" y="1310850"/>
            <a:ext cx="4483719" cy="45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Barlow Light"/>
              <a:buChar char="▸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▹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■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●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○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■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●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○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■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indent="0">
              <a:buFont typeface="Barlow Light"/>
              <a:buNone/>
            </a:pPr>
            <a:r>
              <a:rPr lang="en-US" b="1" dirty="0"/>
              <a:t>Are they the same thing? No</a:t>
            </a:r>
            <a:endParaRPr lang="en-US" dirty="0"/>
          </a:p>
        </p:txBody>
      </p:sp>
      <p:sp>
        <p:nvSpPr>
          <p:cNvPr id="3" name="Google Shape;236;p20">
            <a:extLst>
              <a:ext uri="{FF2B5EF4-FFF2-40B4-BE49-F238E27FC236}">
                <a16:creationId xmlns:a16="http://schemas.microsoft.com/office/drawing/2014/main" id="{DD0ED177-AD58-80BE-64FE-9D7C04BACD75}"/>
              </a:ext>
            </a:extLst>
          </p:cNvPr>
          <p:cNvSpPr txBox="1">
            <a:spLocks/>
          </p:cNvSpPr>
          <p:nvPr/>
        </p:nvSpPr>
        <p:spPr>
          <a:xfrm>
            <a:off x="5106010" y="3062975"/>
            <a:ext cx="3753783" cy="94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Barlow Light"/>
              <a:buChar char="▸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▹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■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●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○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■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●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○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Barlow Light"/>
              <a:buChar char="■"/>
              <a:defRPr sz="22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indent="0">
              <a:buFont typeface="Barlow Light"/>
              <a:buNone/>
            </a:pPr>
            <a:r>
              <a:rPr lang="en-US" b="1" dirty="0"/>
              <a:t>Carlos </a:t>
            </a:r>
            <a:r>
              <a:rPr lang="en-US" b="1" dirty="0" err="1"/>
              <a:t>Samohano</a:t>
            </a:r>
            <a:endParaRPr lang="en-US" b="1" dirty="0"/>
          </a:p>
          <a:p>
            <a:pPr marL="0" indent="0">
              <a:buFont typeface="Barlow Light"/>
              <a:buNone/>
            </a:pPr>
            <a:r>
              <a:rPr lang="en-US" b="1" dirty="0"/>
              <a:t>Founder, Data Science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23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Data Mathematics: What?</a:t>
            </a:r>
            <a:endParaRPr sz="3200" dirty="0"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What is Data Mathematics?</a:t>
            </a:r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5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82480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 Mathematics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85ABCA-37AA-4321-8C6E-BE98195EC576}"/>
              </a:ext>
            </a:extLst>
          </p:cNvPr>
          <p:cNvGrpSpPr/>
          <p:nvPr/>
        </p:nvGrpSpPr>
        <p:grpSpPr>
          <a:xfrm>
            <a:off x="5529387" y="4057788"/>
            <a:ext cx="3046511" cy="438582"/>
            <a:chOff x="3017859" y="4283314"/>
            <a:chExt cx="2579765" cy="5847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408513-3C1D-44C9-A3E5-EB326BA8735D}"/>
                </a:ext>
              </a:extLst>
            </p:cNvPr>
            <p:cNvSpPr txBox="1"/>
            <p:nvPr/>
          </p:nvSpPr>
          <p:spPr>
            <a:xfrm>
              <a:off x="3021855" y="4560314"/>
              <a:ext cx="257576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Helps in optimization problems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8BD7A6-F133-430B-B574-13E13EE393E6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Calculus</a:t>
              </a:r>
              <a:endPara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3E2609-FB7F-4B12-A633-6C324BF6A267}"/>
              </a:ext>
            </a:extLst>
          </p:cNvPr>
          <p:cNvGrpSpPr/>
          <p:nvPr/>
        </p:nvGrpSpPr>
        <p:grpSpPr>
          <a:xfrm>
            <a:off x="5529387" y="1276347"/>
            <a:ext cx="3046511" cy="577082"/>
            <a:chOff x="3017859" y="4283314"/>
            <a:chExt cx="2579765" cy="7694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8B93A-C183-4B5F-B75B-FB88B6ECAB7C}"/>
                </a:ext>
              </a:extLst>
            </p:cNvPr>
            <p:cNvSpPr txBox="1"/>
            <p:nvPr/>
          </p:nvSpPr>
          <p:spPr>
            <a:xfrm>
              <a:off x="3021855" y="4560314"/>
              <a:ext cx="2575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Mathematical concepts, techniques and tools used to analyze data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3997AA-366C-4002-B0FD-967BCBDAA30B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Mathematical Concepts and Techniques</a:t>
              </a:r>
              <a:endPara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D5B14C-3F38-4F1D-BC5E-C69AE1B9CC5C}"/>
              </a:ext>
            </a:extLst>
          </p:cNvPr>
          <p:cNvGrpSpPr/>
          <p:nvPr/>
        </p:nvGrpSpPr>
        <p:grpSpPr>
          <a:xfrm>
            <a:off x="5529387" y="1971707"/>
            <a:ext cx="3046511" cy="577082"/>
            <a:chOff x="3017859" y="4283314"/>
            <a:chExt cx="2579765" cy="7694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433DAF-70F1-4136-928E-044C6FF8095A}"/>
                </a:ext>
              </a:extLst>
            </p:cNvPr>
            <p:cNvSpPr txBox="1"/>
            <p:nvPr/>
          </p:nvSpPr>
          <p:spPr>
            <a:xfrm>
              <a:off x="3021855" y="4560314"/>
              <a:ext cx="2575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Fundamentals of Linear Algebra that deals with large amount of data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6F8D38-7FD5-4BE0-A721-AC08C2DD8477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Linear Algebra</a:t>
              </a:r>
              <a:endPara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4804BB-0AC7-4E62-9CBD-B1322545A321}"/>
              </a:ext>
            </a:extLst>
          </p:cNvPr>
          <p:cNvGrpSpPr/>
          <p:nvPr/>
        </p:nvGrpSpPr>
        <p:grpSpPr>
          <a:xfrm>
            <a:off x="5529387" y="2667068"/>
            <a:ext cx="3046511" cy="438582"/>
            <a:chOff x="3017859" y="4283314"/>
            <a:chExt cx="2579765" cy="5847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E64338-2684-444D-85D9-0F2156D0000A}"/>
                </a:ext>
              </a:extLst>
            </p:cNvPr>
            <p:cNvSpPr txBox="1"/>
            <p:nvPr/>
          </p:nvSpPr>
          <p:spPr>
            <a:xfrm>
              <a:off x="3021855" y="4560314"/>
              <a:ext cx="257576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Fundamental part of Data Mathematics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588822-45AB-4622-AF4F-570975288B57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Statistics</a:t>
              </a:r>
              <a:endPara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CA1505-C2A6-4CA9-A150-FB0C6EBD1E73}"/>
              </a:ext>
            </a:extLst>
          </p:cNvPr>
          <p:cNvGrpSpPr/>
          <p:nvPr/>
        </p:nvGrpSpPr>
        <p:grpSpPr>
          <a:xfrm>
            <a:off x="5529387" y="3362428"/>
            <a:ext cx="3046511" cy="438582"/>
            <a:chOff x="3017859" y="4283314"/>
            <a:chExt cx="2579765" cy="58477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DE5761-6CC2-4089-ABDC-C125702CADBF}"/>
                </a:ext>
              </a:extLst>
            </p:cNvPr>
            <p:cNvSpPr txBox="1"/>
            <p:nvPr/>
          </p:nvSpPr>
          <p:spPr>
            <a:xfrm>
              <a:off x="3021855" y="4560314"/>
              <a:ext cx="257576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To deal with uncertainty in data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C5B027-B0BD-4582-8C4E-247E8F8D8229}"/>
                </a:ext>
              </a:extLst>
            </p:cNvPr>
            <p:cNvSpPr txBox="1"/>
            <p:nvPr/>
          </p:nvSpPr>
          <p:spPr>
            <a:xfrm>
              <a:off x="3017859" y="4283314"/>
              <a:ext cx="25538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Probability Theory</a:t>
              </a:r>
              <a:endPara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125DDF-54C0-44F1-9312-CC567147E6D6}"/>
              </a:ext>
            </a:extLst>
          </p:cNvPr>
          <p:cNvGrpSpPr/>
          <p:nvPr/>
        </p:nvGrpSpPr>
        <p:grpSpPr>
          <a:xfrm rot="10800000" flipH="1">
            <a:off x="457574" y="2136452"/>
            <a:ext cx="1595650" cy="1595650"/>
            <a:chOff x="6876256" y="3063517"/>
            <a:chExt cx="1944216" cy="1944216"/>
          </a:xfrm>
          <a:scene3d>
            <a:camera prst="perspectiveLeft">
              <a:rot lat="0" lon="3900000" rev="0"/>
            </a:camera>
            <a:lightRig rig="threePt" dir="t"/>
          </a:scene3d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F344A5-D92C-4603-A473-E966BA62A68D}"/>
                </a:ext>
              </a:extLst>
            </p:cNvPr>
            <p:cNvSpPr/>
            <p:nvPr/>
          </p:nvSpPr>
          <p:spPr>
            <a:xfrm>
              <a:off x="6876256" y="3063517"/>
              <a:ext cx="1944216" cy="1944216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3D9F7C8-DFDE-4FE7-9999-7B888487F58A}"/>
                </a:ext>
              </a:extLst>
            </p:cNvPr>
            <p:cNvSpPr/>
            <p:nvPr/>
          </p:nvSpPr>
          <p:spPr>
            <a:xfrm>
              <a:off x="7165759" y="3353020"/>
              <a:ext cx="1365211" cy="1365211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964D23-0A44-4C3A-8202-130EAAE36554}"/>
                </a:ext>
              </a:extLst>
            </p:cNvPr>
            <p:cNvSpPr/>
            <p:nvPr/>
          </p:nvSpPr>
          <p:spPr>
            <a:xfrm>
              <a:off x="7487073" y="3674334"/>
              <a:ext cx="722583" cy="722583"/>
            </a:xfrm>
            <a:prstGeom prst="ellipse">
              <a:avLst/>
            </a:prstGeom>
            <a:solidFill>
              <a:schemeClr val="accent4"/>
            </a:solidFill>
            <a:ln w="165100">
              <a:solidFill>
                <a:schemeClr val="tx1">
                  <a:lumMod val="85000"/>
                  <a:lumOff val="15000"/>
                </a:schemeClr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F42F8BA-36EB-4CDA-9C34-2FBFA3D0D547}"/>
              </a:ext>
            </a:extLst>
          </p:cNvPr>
          <p:cNvSpPr/>
          <p:nvPr/>
        </p:nvSpPr>
        <p:spPr>
          <a:xfrm>
            <a:off x="4992449" y="3412274"/>
            <a:ext cx="446148" cy="446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270141-EAEF-4DB8-BE02-068A9E67E9FC}"/>
              </a:ext>
            </a:extLst>
          </p:cNvPr>
          <p:cNvSpPr/>
          <p:nvPr/>
        </p:nvSpPr>
        <p:spPr>
          <a:xfrm>
            <a:off x="4992449" y="2720135"/>
            <a:ext cx="446148" cy="446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E337CC-A763-4D05-9509-C4A9D2828580}"/>
              </a:ext>
            </a:extLst>
          </p:cNvPr>
          <p:cNvSpPr/>
          <p:nvPr/>
        </p:nvSpPr>
        <p:spPr>
          <a:xfrm>
            <a:off x="4992449" y="2027996"/>
            <a:ext cx="446148" cy="4461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BE05377-4603-403A-A13B-77D1DF41A42C}"/>
              </a:ext>
            </a:extLst>
          </p:cNvPr>
          <p:cNvSpPr/>
          <p:nvPr/>
        </p:nvSpPr>
        <p:spPr>
          <a:xfrm rot="10800000">
            <a:off x="2711290" y="2740755"/>
            <a:ext cx="1050365" cy="207662"/>
          </a:xfrm>
          <a:prstGeom prst="parallelogram">
            <a:avLst>
              <a:gd name="adj" fmla="val 19222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20DF86-2CE8-449A-9346-3AA4C54078C2}"/>
              </a:ext>
            </a:extLst>
          </p:cNvPr>
          <p:cNvSpPr/>
          <p:nvPr/>
        </p:nvSpPr>
        <p:spPr>
          <a:xfrm>
            <a:off x="4992449" y="4104416"/>
            <a:ext cx="446148" cy="4461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D4AE32-2565-486C-BF53-0B038014A932}"/>
              </a:ext>
            </a:extLst>
          </p:cNvPr>
          <p:cNvSpPr/>
          <p:nvPr/>
        </p:nvSpPr>
        <p:spPr>
          <a:xfrm>
            <a:off x="4992449" y="1335856"/>
            <a:ext cx="446148" cy="446148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28" name="Down Arrow 1">
            <a:extLst>
              <a:ext uri="{FF2B5EF4-FFF2-40B4-BE49-F238E27FC236}">
                <a16:creationId xmlns:a16="http://schemas.microsoft.com/office/drawing/2014/main" id="{3766BDF5-EFD6-495F-B0D3-3C1954E30463}"/>
              </a:ext>
            </a:extLst>
          </p:cNvPr>
          <p:cNvSpPr/>
          <p:nvPr/>
        </p:nvSpPr>
        <p:spPr>
          <a:xfrm rot="10800000" flipH="1">
            <a:off x="5075040" y="4170007"/>
            <a:ext cx="280472" cy="314970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6" dirty="0">
              <a:solidFill>
                <a:schemeClr val="tx1"/>
              </a:solidFill>
            </a:endParaRPr>
          </a:p>
        </p:txBody>
      </p:sp>
      <p:sp>
        <p:nvSpPr>
          <p:cNvPr id="29" name="Donut 15">
            <a:extLst>
              <a:ext uri="{FF2B5EF4-FFF2-40B4-BE49-F238E27FC236}">
                <a16:creationId xmlns:a16="http://schemas.microsoft.com/office/drawing/2014/main" id="{3DF46610-DACB-4655-9E27-6303C15CF9D1}"/>
              </a:ext>
            </a:extLst>
          </p:cNvPr>
          <p:cNvSpPr/>
          <p:nvPr/>
        </p:nvSpPr>
        <p:spPr>
          <a:xfrm>
            <a:off x="5085999" y="1429113"/>
            <a:ext cx="258550" cy="259637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6">
              <a:solidFill>
                <a:schemeClr val="tx1"/>
              </a:solidFill>
            </a:endParaRPr>
          </a:p>
        </p:txBody>
      </p:sp>
      <p:sp>
        <p:nvSpPr>
          <p:cNvPr id="32" name="Freeform 35">
            <a:extLst>
              <a:ext uri="{FF2B5EF4-FFF2-40B4-BE49-F238E27FC236}">
                <a16:creationId xmlns:a16="http://schemas.microsoft.com/office/drawing/2014/main" id="{DCC16741-899C-4C47-8E8F-45E9E56D2107}"/>
              </a:ext>
            </a:extLst>
          </p:cNvPr>
          <p:cNvSpPr>
            <a:spLocks noChangeAspect="1"/>
          </p:cNvSpPr>
          <p:nvPr/>
        </p:nvSpPr>
        <p:spPr>
          <a:xfrm rot="8580000">
            <a:off x="5091244" y="2127119"/>
            <a:ext cx="248564" cy="247902"/>
          </a:xfrm>
          <a:custGeom>
            <a:avLst/>
            <a:gdLst/>
            <a:ahLst/>
            <a:cxnLst/>
            <a:rect l="l" t="t" r="r" b="b"/>
            <a:pathLst>
              <a:path w="3872365" h="3862045">
                <a:moveTo>
                  <a:pt x="1786489" y="808318"/>
                </a:moveTo>
                <a:cubicBezTo>
                  <a:pt x="1525809" y="610106"/>
                  <a:pt x="1257124" y="397966"/>
                  <a:pt x="1040385" y="230829"/>
                </a:cubicBezTo>
                <a:cubicBezTo>
                  <a:pt x="1905215" y="-194386"/>
                  <a:pt x="2650439" y="24572"/>
                  <a:pt x="3162062" y="429660"/>
                </a:cubicBezTo>
                <a:cubicBezTo>
                  <a:pt x="3007351" y="875340"/>
                  <a:pt x="2905932" y="1443216"/>
                  <a:pt x="2745609" y="1410478"/>
                </a:cubicBezTo>
                <a:cubicBezTo>
                  <a:pt x="2633182" y="1430335"/>
                  <a:pt x="2220955" y="1138671"/>
                  <a:pt x="1786489" y="808318"/>
                </a:cubicBezTo>
                <a:close/>
                <a:moveTo>
                  <a:pt x="2701004" y="2590217"/>
                </a:moveTo>
                <a:cubicBezTo>
                  <a:pt x="2682933" y="2576481"/>
                  <a:pt x="2672282" y="2559744"/>
                  <a:pt x="2670336" y="2539383"/>
                </a:cubicBezTo>
                <a:cubicBezTo>
                  <a:pt x="2587360" y="2376647"/>
                  <a:pt x="3042640" y="1246798"/>
                  <a:pt x="3299881" y="563773"/>
                </a:cubicBezTo>
                <a:cubicBezTo>
                  <a:pt x="3959368" y="1266493"/>
                  <a:pt x="3967860" y="2043171"/>
                  <a:pt x="3730056" y="2650875"/>
                </a:cubicBezTo>
                <a:cubicBezTo>
                  <a:pt x="3317547" y="2635434"/>
                  <a:pt x="2827499" y="2686366"/>
                  <a:pt x="2701004" y="2590217"/>
                </a:cubicBezTo>
                <a:close/>
                <a:moveTo>
                  <a:pt x="19691" y="2248546"/>
                </a:moveTo>
                <a:cubicBezTo>
                  <a:pt x="-100797" y="1292396"/>
                  <a:pt x="348853" y="659059"/>
                  <a:pt x="898439" y="307194"/>
                </a:cubicBezTo>
                <a:cubicBezTo>
                  <a:pt x="1269469" y="598575"/>
                  <a:pt x="1773388" y="879352"/>
                  <a:pt x="1690237" y="1020281"/>
                </a:cubicBezTo>
                <a:cubicBezTo>
                  <a:pt x="1661713" y="1200709"/>
                  <a:pt x="629275" y="1847170"/>
                  <a:pt x="19691" y="2248546"/>
                </a:cubicBezTo>
                <a:close/>
                <a:moveTo>
                  <a:pt x="1805382" y="3858278"/>
                </a:moveTo>
                <a:cubicBezTo>
                  <a:pt x="1676483" y="3404460"/>
                  <a:pt x="1433840" y="2881111"/>
                  <a:pt x="1583946" y="2815971"/>
                </a:cubicBezTo>
                <a:cubicBezTo>
                  <a:pt x="1713076" y="2686769"/>
                  <a:pt x="2928316" y="2770622"/>
                  <a:pt x="3657403" y="2804207"/>
                </a:cubicBezTo>
                <a:cubicBezTo>
                  <a:pt x="3192869" y="3648569"/>
                  <a:pt x="2456828" y="3896652"/>
                  <a:pt x="1805382" y="3858278"/>
                </a:cubicBezTo>
                <a:close/>
                <a:moveTo>
                  <a:pt x="762284" y="3480575"/>
                </a:moveTo>
                <a:cubicBezTo>
                  <a:pt x="380940" y="3198297"/>
                  <a:pt x="161300" y="2806810"/>
                  <a:pt x="58293" y="2412172"/>
                </a:cubicBezTo>
                <a:cubicBezTo>
                  <a:pt x="450067" y="2149344"/>
                  <a:pt x="872820" y="1756853"/>
                  <a:pt x="981158" y="1879484"/>
                </a:cubicBezTo>
                <a:cubicBezTo>
                  <a:pt x="1143940" y="1962367"/>
                  <a:pt x="1439720" y="3144041"/>
                  <a:pt x="1633080" y="3847823"/>
                </a:cubicBezTo>
                <a:cubicBezTo>
                  <a:pt x="1278110" y="3779994"/>
                  <a:pt x="991090" y="3649942"/>
                  <a:pt x="762284" y="3480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6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4459F8-5881-4DEB-8A81-B89DA92F1CB7}"/>
              </a:ext>
            </a:extLst>
          </p:cNvPr>
          <p:cNvSpPr/>
          <p:nvPr/>
        </p:nvSpPr>
        <p:spPr>
          <a:xfrm>
            <a:off x="3366497" y="2806459"/>
            <a:ext cx="724990" cy="418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9C4E87-AE40-4F8D-B76D-0F3FE3C5E753}"/>
              </a:ext>
            </a:extLst>
          </p:cNvPr>
          <p:cNvSpPr/>
          <p:nvPr/>
        </p:nvSpPr>
        <p:spPr>
          <a:xfrm>
            <a:off x="3366497" y="2864398"/>
            <a:ext cx="724990" cy="418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EBC72B-82D4-4B5A-9E29-9A6C7DF9679D}"/>
              </a:ext>
            </a:extLst>
          </p:cNvPr>
          <p:cNvSpPr/>
          <p:nvPr/>
        </p:nvSpPr>
        <p:spPr>
          <a:xfrm>
            <a:off x="3366497" y="2922337"/>
            <a:ext cx="724990" cy="41822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405A9-7AFD-4CD6-895B-4CC9E600198B}"/>
              </a:ext>
            </a:extLst>
          </p:cNvPr>
          <p:cNvSpPr/>
          <p:nvPr/>
        </p:nvSpPr>
        <p:spPr>
          <a:xfrm>
            <a:off x="3366497" y="2980276"/>
            <a:ext cx="724990" cy="418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8A8935-BBBB-4065-80B9-2A9DD8DE3D40}"/>
              </a:ext>
            </a:extLst>
          </p:cNvPr>
          <p:cNvSpPr/>
          <p:nvPr/>
        </p:nvSpPr>
        <p:spPr>
          <a:xfrm>
            <a:off x="3366497" y="3038214"/>
            <a:ext cx="724990" cy="418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3B169F-B6F7-48B5-B5C3-3FAAAF1B142C}"/>
              </a:ext>
            </a:extLst>
          </p:cNvPr>
          <p:cNvGrpSpPr/>
          <p:nvPr/>
        </p:nvGrpSpPr>
        <p:grpSpPr>
          <a:xfrm>
            <a:off x="1255397" y="2446725"/>
            <a:ext cx="2553492" cy="1009924"/>
            <a:chOff x="903886" y="3331350"/>
            <a:chExt cx="3297058" cy="1304009"/>
          </a:xfrm>
        </p:grpSpPr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61085DFF-D2A6-4757-BC9C-B6911BE3148F}"/>
                </a:ext>
              </a:extLst>
            </p:cNvPr>
            <p:cNvSpPr/>
            <p:nvPr/>
          </p:nvSpPr>
          <p:spPr>
            <a:xfrm>
              <a:off x="903886" y="3968006"/>
              <a:ext cx="704227" cy="36000"/>
            </a:xfrm>
            <a:custGeom>
              <a:avLst/>
              <a:gdLst/>
              <a:ahLst/>
              <a:cxnLst/>
              <a:rect l="l" t="t" r="r" b="b"/>
              <a:pathLst>
                <a:path w="704227" h="36000">
                  <a:moveTo>
                    <a:pt x="0" y="0"/>
                  </a:moveTo>
                  <a:lnTo>
                    <a:pt x="704227" y="0"/>
                  </a:lnTo>
                  <a:lnTo>
                    <a:pt x="704227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C5EDA7E-EAC2-42DC-BA31-82F98D89F64F}"/>
                </a:ext>
              </a:extLst>
            </p:cNvPr>
            <p:cNvGrpSpPr/>
            <p:nvPr/>
          </p:nvGrpSpPr>
          <p:grpSpPr>
            <a:xfrm>
              <a:off x="1475656" y="3331350"/>
              <a:ext cx="2725288" cy="1304009"/>
              <a:chOff x="1475656" y="3331350"/>
              <a:chExt cx="2725288" cy="1304009"/>
            </a:xfrm>
          </p:grpSpPr>
          <p:sp>
            <p:nvSpPr>
              <p:cNvPr id="41" name="Parallelogram 40">
                <a:extLst>
                  <a:ext uri="{FF2B5EF4-FFF2-40B4-BE49-F238E27FC236}">
                    <a16:creationId xmlns:a16="http://schemas.microsoft.com/office/drawing/2014/main" id="{3DD0C1A1-1C2E-4ABE-8BA7-25BE1B74C75A}"/>
                  </a:ext>
                </a:extLst>
              </p:cNvPr>
              <p:cNvSpPr/>
              <p:nvPr/>
            </p:nvSpPr>
            <p:spPr>
              <a:xfrm rot="10680000" flipH="1">
                <a:off x="2793780" y="4038224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2" name="Parallelogram 41">
                <a:extLst>
                  <a:ext uri="{FF2B5EF4-FFF2-40B4-BE49-F238E27FC236}">
                    <a16:creationId xmlns:a16="http://schemas.microsoft.com/office/drawing/2014/main" id="{FAA098A8-6698-44B6-8D31-46D25DF7D96F}"/>
                  </a:ext>
                </a:extLst>
              </p:cNvPr>
              <p:cNvSpPr/>
              <p:nvPr/>
            </p:nvSpPr>
            <p:spPr>
              <a:xfrm rot="10920000">
                <a:off x="2793780" y="3331350"/>
                <a:ext cx="1201835" cy="597135"/>
              </a:xfrm>
              <a:prstGeom prst="parallelogram">
                <a:avLst>
                  <a:gd name="adj" fmla="val 6226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FF4B2DD-ACCF-4187-A0B1-2C8698891D41}"/>
                  </a:ext>
                </a:extLst>
              </p:cNvPr>
              <p:cNvGrpSpPr/>
              <p:nvPr/>
            </p:nvGrpSpPr>
            <p:grpSpPr>
              <a:xfrm>
                <a:off x="1475656" y="3862961"/>
                <a:ext cx="2152334" cy="246090"/>
                <a:chOff x="1688158" y="3440846"/>
                <a:chExt cx="1659706" cy="379529"/>
              </a:xfrm>
            </p:grpSpPr>
            <p:sp>
              <p:nvSpPr>
                <p:cNvPr id="45" name="Trapezoid 33">
                  <a:extLst>
                    <a:ext uri="{FF2B5EF4-FFF2-40B4-BE49-F238E27FC236}">
                      <a16:creationId xmlns:a16="http://schemas.microsoft.com/office/drawing/2014/main" id="{8F03E05A-CFBC-4422-8C99-19A95C4DDBD0}"/>
                    </a:ext>
                  </a:extLst>
                </p:cNvPr>
                <p:cNvSpPr/>
                <p:nvPr/>
              </p:nvSpPr>
              <p:spPr>
                <a:xfrm rot="5400000" flipH="1">
                  <a:off x="2653493" y="3090551"/>
                  <a:ext cx="308621" cy="1080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21" h="1080120">
                      <a:moveTo>
                        <a:pt x="308621" y="1080120"/>
                      </a:moveTo>
                      <a:lnTo>
                        <a:pt x="232649" y="0"/>
                      </a:lnTo>
                      <a:lnTo>
                        <a:pt x="75972" y="0"/>
                      </a:lnTo>
                      <a:lnTo>
                        <a:pt x="0" y="108012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  <p:sp>
              <p:nvSpPr>
                <p:cNvPr id="46" name="Chord 45">
                  <a:extLst>
                    <a:ext uri="{FF2B5EF4-FFF2-40B4-BE49-F238E27FC236}">
                      <a16:creationId xmlns:a16="http://schemas.microsoft.com/office/drawing/2014/main" id="{4211E5DD-CA5C-4F4B-9DE5-AD3F17D00AC0}"/>
                    </a:ext>
                  </a:extLst>
                </p:cNvPr>
                <p:cNvSpPr/>
                <p:nvPr/>
              </p:nvSpPr>
              <p:spPr>
                <a:xfrm>
                  <a:off x="1688158" y="3454556"/>
                  <a:ext cx="155575" cy="352111"/>
                </a:xfrm>
                <a:prstGeom prst="chord">
                  <a:avLst>
                    <a:gd name="adj1" fmla="val 5391179"/>
                    <a:gd name="adj2" fmla="val 162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  <p:sp>
              <p:nvSpPr>
                <p:cNvPr id="47" name="Trapezoid 37">
                  <a:extLst>
                    <a:ext uri="{FF2B5EF4-FFF2-40B4-BE49-F238E27FC236}">
                      <a16:creationId xmlns:a16="http://schemas.microsoft.com/office/drawing/2014/main" id="{78B7AA01-3133-49A1-9E4E-2400AFB045CD}"/>
                    </a:ext>
                  </a:extLst>
                </p:cNvPr>
                <p:cNvSpPr/>
                <p:nvPr/>
              </p:nvSpPr>
              <p:spPr>
                <a:xfrm rot="5400000" flipH="1">
                  <a:off x="1825951" y="3378583"/>
                  <a:ext cx="379529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29" h="504056">
                      <a:moveTo>
                        <a:pt x="379529" y="504056"/>
                      </a:moveTo>
                      <a:lnTo>
                        <a:pt x="344075" y="0"/>
                      </a:lnTo>
                      <a:lnTo>
                        <a:pt x="35454" y="0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</p:grpSp>
          <p:sp>
            <p:nvSpPr>
              <p:cNvPr id="44" name="Parallelogram 43">
                <a:extLst>
                  <a:ext uri="{FF2B5EF4-FFF2-40B4-BE49-F238E27FC236}">
                    <a16:creationId xmlns:a16="http://schemas.microsoft.com/office/drawing/2014/main" id="{939CEFD3-3525-43BA-AE9D-63D482D72FEB}"/>
                  </a:ext>
                </a:extLst>
              </p:cNvPr>
              <p:cNvSpPr/>
              <p:nvPr/>
            </p:nvSpPr>
            <p:spPr>
              <a:xfrm rot="10800000" flipH="1">
                <a:off x="2788579" y="3979133"/>
                <a:ext cx="1412365" cy="268133"/>
              </a:xfrm>
              <a:prstGeom prst="parallelogram">
                <a:avLst>
                  <a:gd name="adj" fmla="val 20586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</p:grpSp>
      <p:sp>
        <p:nvSpPr>
          <p:cNvPr id="48" name="Freeform 47">
            <a:extLst>
              <a:ext uri="{FF2B5EF4-FFF2-40B4-BE49-F238E27FC236}">
                <a16:creationId xmlns:a16="http://schemas.microsoft.com/office/drawing/2014/main" id="{643D6B73-DCC6-4A78-BDBC-0C65DE1E5B09}"/>
              </a:ext>
            </a:extLst>
          </p:cNvPr>
          <p:cNvSpPr/>
          <p:nvPr/>
        </p:nvSpPr>
        <p:spPr>
          <a:xfrm>
            <a:off x="4090266" y="1335858"/>
            <a:ext cx="903611" cy="1514986"/>
          </a:xfrm>
          <a:custGeom>
            <a:avLst/>
            <a:gdLst>
              <a:gd name="connsiteX0" fmla="*/ 0 w 1177747"/>
              <a:gd name="connsiteY0" fmla="*/ 1945843 h 1945843"/>
              <a:gd name="connsiteX1" fmla="*/ 1177747 w 1177747"/>
              <a:gd name="connsiteY1" fmla="*/ 0 h 1945843"/>
              <a:gd name="connsiteX2" fmla="*/ 1177747 w 1177747"/>
              <a:gd name="connsiteY2" fmla="*/ 563270 h 1945843"/>
              <a:gd name="connsiteX3" fmla="*/ 0 w 1177747"/>
              <a:gd name="connsiteY3" fmla="*/ 1945843 h 1945843"/>
              <a:gd name="connsiteX0" fmla="*/ 0 w 1177747"/>
              <a:gd name="connsiteY0" fmla="*/ 1945843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45843 h 2001427"/>
              <a:gd name="connsiteX0" fmla="*/ 0 w 1177747"/>
              <a:gd name="connsiteY0" fmla="*/ 1905052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05052 h 2001427"/>
              <a:gd name="connsiteX0" fmla="*/ 0 w 1177747"/>
              <a:gd name="connsiteY0" fmla="*/ 1905052 h 1967434"/>
              <a:gd name="connsiteX1" fmla="*/ 1177747 w 1177747"/>
              <a:gd name="connsiteY1" fmla="*/ 0 h 1967434"/>
              <a:gd name="connsiteX2" fmla="*/ 1177747 w 1177747"/>
              <a:gd name="connsiteY2" fmla="*/ 563270 h 1967434"/>
              <a:gd name="connsiteX3" fmla="*/ 4432 w 1177747"/>
              <a:gd name="connsiteY3" fmla="*/ 1967434 h 1967434"/>
              <a:gd name="connsiteX4" fmla="*/ 0 w 1177747"/>
              <a:gd name="connsiteY4" fmla="*/ 1905052 h 1967434"/>
              <a:gd name="connsiteX0" fmla="*/ 0 w 1181147"/>
              <a:gd name="connsiteY0" fmla="*/ 1905052 h 1967434"/>
              <a:gd name="connsiteX1" fmla="*/ 1177747 w 1181147"/>
              <a:gd name="connsiteY1" fmla="*/ 0 h 1967434"/>
              <a:gd name="connsiteX2" fmla="*/ 1181147 w 1181147"/>
              <a:gd name="connsiteY2" fmla="*/ 580267 h 1967434"/>
              <a:gd name="connsiteX3" fmla="*/ 4432 w 1181147"/>
              <a:gd name="connsiteY3" fmla="*/ 1967434 h 1967434"/>
              <a:gd name="connsiteX4" fmla="*/ 0 w 1181147"/>
              <a:gd name="connsiteY4" fmla="*/ 1905052 h 1967434"/>
              <a:gd name="connsiteX0" fmla="*/ 0 w 1181147"/>
              <a:gd name="connsiteY0" fmla="*/ 1891455 h 1953837"/>
              <a:gd name="connsiteX1" fmla="*/ 1174347 w 1181147"/>
              <a:gd name="connsiteY1" fmla="*/ 0 h 1953837"/>
              <a:gd name="connsiteX2" fmla="*/ 1181147 w 1181147"/>
              <a:gd name="connsiteY2" fmla="*/ 566670 h 1953837"/>
              <a:gd name="connsiteX3" fmla="*/ 4432 w 1181147"/>
              <a:gd name="connsiteY3" fmla="*/ 1953837 h 1953837"/>
              <a:gd name="connsiteX4" fmla="*/ 0 w 1181147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66670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73468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457 w 1180262"/>
              <a:gd name="connsiteY0" fmla="*/ 1903679 h 1953837"/>
              <a:gd name="connsiteX1" fmla="*/ 1180112 w 1180262"/>
              <a:gd name="connsiteY1" fmla="*/ 0 h 1953837"/>
              <a:gd name="connsiteX2" fmla="*/ 1176715 w 1180262"/>
              <a:gd name="connsiteY2" fmla="*/ 573468 h 1953837"/>
              <a:gd name="connsiteX3" fmla="*/ 0 w 1180262"/>
              <a:gd name="connsiteY3" fmla="*/ 1953837 h 1953837"/>
              <a:gd name="connsiteX4" fmla="*/ 457 w 118026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711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9785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72452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1373 h 1953837"/>
              <a:gd name="connsiteX1" fmla="*/ 1180112 w 1183065"/>
              <a:gd name="connsiteY1" fmla="*/ 0 h 1953837"/>
              <a:gd name="connsiteX2" fmla="*/ 1183065 w 1183065"/>
              <a:gd name="connsiteY2" fmla="*/ 572452 h 1953837"/>
              <a:gd name="connsiteX3" fmla="*/ 0 w 1183065"/>
              <a:gd name="connsiteY3" fmla="*/ 1953837 h 1953837"/>
              <a:gd name="connsiteX4" fmla="*/ 457 w 1183065"/>
              <a:gd name="connsiteY4" fmla="*/ 1901373 h 1953837"/>
              <a:gd name="connsiteX0" fmla="*/ 457 w 1183065"/>
              <a:gd name="connsiteY0" fmla="*/ 1901373 h 1956143"/>
              <a:gd name="connsiteX1" fmla="*/ 1180112 w 1183065"/>
              <a:gd name="connsiteY1" fmla="*/ 0 h 1956143"/>
              <a:gd name="connsiteX2" fmla="*/ 1183065 w 1183065"/>
              <a:gd name="connsiteY2" fmla="*/ 572452 h 1956143"/>
              <a:gd name="connsiteX3" fmla="*/ 0 w 1183065"/>
              <a:gd name="connsiteY3" fmla="*/ 1956143 h 1956143"/>
              <a:gd name="connsiteX4" fmla="*/ 457 w 1183065"/>
              <a:gd name="connsiteY4" fmla="*/ 1901373 h 195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065" h="1956143">
                <a:moveTo>
                  <a:pt x="457" y="1901373"/>
                </a:moveTo>
                <a:lnTo>
                  <a:pt x="1180112" y="0"/>
                </a:lnTo>
                <a:cubicBezTo>
                  <a:pt x="1181245" y="193422"/>
                  <a:pt x="1181932" y="379030"/>
                  <a:pt x="1183065" y="572452"/>
                </a:cubicBezTo>
                <a:lnTo>
                  <a:pt x="0" y="1956143"/>
                </a:lnTo>
                <a:cubicBezTo>
                  <a:pt x="152" y="1939424"/>
                  <a:pt x="305" y="1918092"/>
                  <a:pt x="457" y="1901373"/>
                </a:cubicBezTo>
                <a:close/>
              </a:path>
            </a:pathLst>
          </a:cu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7802457-5DD1-4216-8401-316524397E6E}"/>
              </a:ext>
            </a:extLst>
          </p:cNvPr>
          <p:cNvSpPr/>
          <p:nvPr/>
        </p:nvSpPr>
        <p:spPr>
          <a:xfrm>
            <a:off x="4090339" y="2027996"/>
            <a:ext cx="903539" cy="878796"/>
          </a:xfrm>
          <a:custGeom>
            <a:avLst/>
            <a:gdLst>
              <a:gd name="connsiteX0" fmla="*/ 3399 w 1186340"/>
              <a:gd name="connsiteY0" fmla="*/ 1104759 h 1159147"/>
              <a:gd name="connsiteX1" fmla="*/ 1182941 w 1186340"/>
              <a:gd name="connsiteY1" fmla="*/ 0 h 1159147"/>
              <a:gd name="connsiteX2" fmla="*/ 1186340 w 1186340"/>
              <a:gd name="connsiteY2" fmla="*/ 554079 h 1159147"/>
              <a:gd name="connsiteX3" fmla="*/ 0 w 1186340"/>
              <a:gd name="connsiteY3" fmla="*/ 1159147 h 1159147"/>
              <a:gd name="connsiteX4" fmla="*/ 3399 w 1186340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6340 w 1187831"/>
              <a:gd name="connsiteY2" fmla="*/ 554079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13179 w 1187831"/>
              <a:gd name="connsiteY0" fmla="*/ 1080310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13179 w 1187831"/>
              <a:gd name="connsiteY4" fmla="*/ 1080310 h 1159147"/>
              <a:gd name="connsiteX0" fmla="*/ 955 w 1175607"/>
              <a:gd name="connsiteY0" fmla="*/ 1080310 h 1134698"/>
              <a:gd name="connsiteX1" fmla="*/ 1175607 w 1175607"/>
              <a:gd name="connsiteY1" fmla="*/ 0 h 1134698"/>
              <a:gd name="connsiteX2" fmla="*/ 1171671 w 1175607"/>
              <a:gd name="connsiteY2" fmla="*/ 566304 h 1134698"/>
              <a:gd name="connsiteX3" fmla="*/ 0 w 1175607"/>
              <a:gd name="connsiteY3" fmla="*/ 1134698 h 1134698"/>
              <a:gd name="connsiteX4" fmla="*/ 955 w 1175607"/>
              <a:gd name="connsiteY4" fmla="*/ 1080310 h 1134698"/>
              <a:gd name="connsiteX0" fmla="*/ 10 w 1181997"/>
              <a:gd name="connsiteY0" fmla="*/ 1082755 h 1134698"/>
              <a:gd name="connsiteX1" fmla="*/ 1181997 w 1181997"/>
              <a:gd name="connsiteY1" fmla="*/ 0 h 1134698"/>
              <a:gd name="connsiteX2" fmla="*/ 1178061 w 1181997"/>
              <a:gd name="connsiteY2" fmla="*/ 566304 h 1134698"/>
              <a:gd name="connsiteX3" fmla="*/ 6390 w 1181997"/>
              <a:gd name="connsiteY3" fmla="*/ 1134698 h 1134698"/>
              <a:gd name="connsiteX4" fmla="*/ 10 w 1181997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8083 w 1182019"/>
              <a:gd name="connsiteY2" fmla="*/ 566304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3193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5638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972"/>
              <a:gd name="connsiteY0" fmla="*/ 1082755 h 1134698"/>
              <a:gd name="connsiteX1" fmla="*/ 1182019 w 1182972"/>
              <a:gd name="connsiteY1" fmla="*/ 0 h 1134698"/>
              <a:gd name="connsiteX2" fmla="*/ 1182972 w 1182972"/>
              <a:gd name="connsiteY2" fmla="*/ 573639 h 1134698"/>
              <a:gd name="connsiteX3" fmla="*/ 1522 w 1182972"/>
              <a:gd name="connsiteY3" fmla="*/ 1134698 h 1134698"/>
              <a:gd name="connsiteX4" fmla="*/ 32 w 1182972"/>
              <a:gd name="connsiteY4" fmla="*/ 1082755 h 1134698"/>
              <a:gd name="connsiteX0" fmla="*/ 32 w 1182972"/>
              <a:gd name="connsiteY0" fmla="*/ 1082755 h 1134698"/>
              <a:gd name="connsiteX1" fmla="*/ 1182019 w 1182972"/>
              <a:gd name="connsiteY1" fmla="*/ 0 h 1134698"/>
              <a:gd name="connsiteX2" fmla="*/ 1182972 w 1182972"/>
              <a:gd name="connsiteY2" fmla="*/ 578973 h 1134698"/>
              <a:gd name="connsiteX3" fmla="*/ 1522 w 1182972"/>
              <a:gd name="connsiteY3" fmla="*/ 1134698 h 1134698"/>
              <a:gd name="connsiteX4" fmla="*/ 32 w 1182972"/>
              <a:gd name="connsiteY4" fmla="*/ 1082755 h 113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972" h="1134698">
                <a:moveTo>
                  <a:pt x="32" y="1082755"/>
                </a:moveTo>
                <a:lnTo>
                  <a:pt x="1182019" y="0"/>
                </a:lnTo>
                <a:cubicBezTo>
                  <a:pt x="1182337" y="191213"/>
                  <a:pt x="1182654" y="387760"/>
                  <a:pt x="1182972" y="578973"/>
                </a:cubicBezTo>
                <a:lnTo>
                  <a:pt x="1522" y="1134698"/>
                </a:lnTo>
                <a:cubicBezTo>
                  <a:pt x="1840" y="1116569"/>
                  <a:pt x="-286" y="1100884"/>
                  <a:pt x="32" y="10827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FC68CD52-4B81-4454-BCA7-8BFFCA054C31}"/>
              </a:ext>
            </a:extLst>
          </p:cNvPr>
          <p:cNvSpPr/>
          <p:nvPr/>
        </p:nvSpPr>
        <p:spPr>
          <a:xfrm>
            <a:off x="4090296" y="2720043"/>
            <a:ext cx="903581" cy="445900"/>
          </a:xfrm>
          <a:custGeom>
            <a:avLst/>
            <a:gdLst>
              <a:gd name="connsiteX0" fmla="*/ 0 w 1182941"/>
              <a:gd name="connsiteY0" fmla="*/ 339925 h 571075"/>
              <a:gd name="connsiteX1" fmla="*/ 1182941 w 1182941"/>
              <a:gd name="connsiteY1" fmla="*/ 571075 h 571075"/>
              <a:gd name="connsiteX2" fmla="*/ 1182941 w 1182941"/>
              <a:gd name="connsiteY2" fmla="*/ 0 h 571075"/>
              <a:gd name="connsiteX3" fmla="*/ 0 w 1182941"/>
              <a:gd name="connsiteY3" fmla="*/ 339925 h 571075"/>
              <a:gd name="connsiteX0" fmla="*/ 0 w 1182941"/>
              <a:gd name="connsiteY0" fmla="*/ 259242 h 571075"/>
              <a:gd name="connsiteX1" fmla="*/ 1182941 w 1182941"/>
              <a:gd name="connsiteY1" fmla="*/ 571075 h 571075"/>
              <a:gd name="connsiteX2" fmla="*/ 1182941 w 1182941"/>
              <a:gd name="connsiteY2" fmla="*/ 0 h 571075"/>
              <a:gd name="connsiteX3" fmla="*/ 0 w 1182941"/>
              <a:gd name="connsiteY3" fmla="*/ 259242 h 571075"/>
              <a:gd name="connsiteX0" fmla="*/ 576 w 1183517"/>
              <a:gd name="connsiteY0" fmla="*/ 259242 h 571075"/>
              <a:gd name="connsiteX1" fmla="*/ 9283 w 1183517"/>
              <a:gd name="connsiteY1" fmla="*/ 305851 h 571075"/>
              <a:gd name="connsiteX2" fmla="*/ 1183517 w 1183517"/>
              <a:gd name="connsiteY2" fmla="*/ 571075 h 571075"/>
              <a:gd name="connsiteX3" fmla="*/ 1183517 w 1183517"/>
              <a:gd name="connsiteY3" fmla="*/ 0 h 571075"/>
              <a:gd name="connsiteX4" fmla="*/ 576 w 1183517"/>
              <a:gd name="connsiteY4" fmla="*/ 259242 h 571075"/>
              <a:gd name="connsiteX0" fmla="*/ 0 w 1182941"/>
              <a:gd name="connsiteY0" fmla="*/ 259242 h 571075"/>
              <a:gd name="connsiteX1" fmla="*/ 8707 w 1182941"/>
              <a:gd name="connsiteY1" fmla="*/ 305851 h 571075"/>
              <a:gd name="connsiteX2" fmla="*/ 1182941 w 1182941"/>
              <a:gd name="connsiteY2" fmla="*/ 571075 h 571075"/>
              <a:gd name="connsiteX3" fmla="*/ 1182941 w 1182941"/>
              <a:gd name="connsiteY3" fmla="*/ 0 h 571075"/>
              <a:gd name="connsiteX4" fmla="*/ 0 w 1182941"/>
              <a:gd name="connsiteY4" fmla="*/ 259242 h 571075"/>
              <a:gd name="connsiteX0" fmla="*/ 0 w 1182941"/>
              <a:gd name="connsiteY0" fmla="*/ 259242 h 571075"/>
              <a:gd name="connsiteX1" fmla="*/ 8707 w 1182941"/>
              <a:gd name="connsiteY1" fmla="*/ 305851 h 571075"/>
              <a:gd name="connsiteX2" fmla="*/ 1182941 w 1182941"/>
              <a:gd name="connsiteY2" fmla="*/ 571075 h 571075"/>
              <a:gd name="connsiteX3" fmla="*/ 1182941 w 1182941"/>
              <a:gd name="connsiteY3" fmla="*/ 0 h 571075"/>
              <a:gd name="connsiteX4" fmla="*/ 0 w 1182941"/>
              <a:gd name="connsiteY4" fmla="*/ 259242 h 571075"/>
              <a:gd name="connsiteX0" fmla="*/ 1610 w 1184551"/>
              <a:gd name="connsiteY0" fmla="*/ 259242 h 571075"/>
              <a:gd name="connsiteX1" fmla="*/ 2982 w 1184551"/>
              <a:gd name="connsiteY1" fmla="*/ 303406 h 571075"/>
              <a:gd name="connsiteX2" fmla="*/ 1184551 w 1184551"/>
              <a:gd name="connsiteY2" fmla="*/ 571075 h 571075"/>
              <a:gd name="connsiteX3" fmla="*/ 1184551 w 1184551"/>
              <a:gd name="connsiteY3" fmla="*/ 0 h 571075"/>
              <a:gd name="connsiteX4" fmla="*/ 1610 w 1184551"/>
              <a:gd name="connsiteY4" fmla="*/ 259242 h 571075"/>
              <a:gd name="connsiteX0" fmla="*/ 0 w 1182941"/>
              <a:gd name="connsiteY0" fmla="*/ 259242 h 571075"/>
              <a:gd name="connsiteX1" fmla="*/ 1372 w 1182941"/>
              <a:gd name="connsiteY1" fmla="*/ 303406 h 571075"/>
              <a:gd name="connsiteX2" fmla="*/ 1182941 w 1182941"/>
              <a:gd name="connsiteY2" fmla="*/ 571075 h 571075"/>
              <a:gd name="connsiteX3" fmla="*/ 1182941 w 1182941"/>
              <a:gd name="connsiteY3" fmla="*/ 0 h 571075"/>
              <a:gd name="connsiteX4" fmla="*/ 0 w 1182941"/>
              <a:gd name="connsiteY4" fmla="*/ 259242 h 571075"/>
              <a:gd name="connsiteX0" fmla="*/ 0 w 1182941"/>
              <a:gd name="connsiteY0" fmla="*/ 266577 h 578410"/>
              <a:gd name="connsiteX1" fmla="*/ 1372 w 1182941"/>
              <a:gd name="connsiteY1" fmla="*/ 310741 h 578410"/>
              <a:gd name="connsiteX2" fmla="*/ 1182941 w 1182941"/>
              <a:gd name="connsiteY2" fmla="*/ 578410 h 578410"/>
              <a:gd name="connsiteX3" fmla="*/ 1180496 w 1182941"/>
              <a:gd name="connsiteY3" fmla="*/ 0 h 578410"/>
              <a:gd name="connsiteX4" fmla="*/ 0 w 1182941"/>
              <a:gd name="connsiteY4" fmla="*/ 266577 h 578410"/>
              <a:gd name="connsiteX0" fmla="*/ 0 w 1182941"/>
              <a:gd name="connsiteY0" fmla="*/ 266577 h 575743"/>
              <a:gd name="connsiteX1" fmla="*/ 1372 w 1182941"/>
              <a:gd name="connsiteY1" fmla="*/ 310741 h 575743"/>
              <a:gd name="connsiteX2" fmla="*/ 1182941 w 1182941"/>
              <a:gd name="connsiteY2" fmla="*/ 575743 h 575743"/>
              <a:gd name="connsiteX3" fmla="*/ 1180496 w 1182941"/>
              <a:gd name="connsiteY3" fmla="*/ 0 h 575743"/>
              <a:gd name="connsiteX4" fmla="*/ 0 w 1182941"/>
              <a:gd name="connsiteY4" fmla="*/ 266577 h 575743"/>
              <a:gd name="connsiteX0" fmla="*/ 0 w 1182941"/>
              <a:gd name="connsiteY0" fmla="*/ 261965 h 575743"/>
              <a:gd name="connsiteX1" fmla="*/ 1372 w 1182941"/>
              <a:gd name="connsiteY1" fmla="*/ 310741 h 575743"/>
              <a:gd name="connsiteX2" fmla="*/ 1182941 w 1182941"/>
              <a:gd name="connsiteY2" fmla="*/ 575743 h 575743"/>
              <a:gd name="connsiteX3" fmla="*/ 1180496 w 1182941"/>
              <a:gd name="connsiteY3" fmla="*/ 0 h 575743"/>
              <a:gd name="connsiteX4" fmla="*/ 0 w 1182941"/>
              <a:gd name="connsiteY4" fmla="*/ 261965 h 575743"/>
              <a:gd name="connsiteX0" fmla="*/ 0 w 1182941"/>
              <a:gd name="connsiteY0" fmla="*/ 261965 h 575743"/>
              <a:gd name="connsiteX1" fmla="*/ 1372 w 1182941"/>
              <a:gd name="connsiteY1" fmla="*/ 317659 h 575743"/>
              <a:gd name="connsiteX2" fmla="*/ 1182941 w 1182941"/>
              <a:gd name="connsiteY2" fmla="*/ 575743 h 575743"/>
              <a:gd name="connsiteX3" fmla="*/ 1180496 w 1182941"/>
              <a:gd name="connsiteY3" fmla="*/ 0 h 575743"/>
              <a:gd name="connsiteX4" fmla="*/ 0 w 1182941"/>
              <a:gd name="connsiteY4" fmla="*/ 261965 h 575743"/>
              <a:gd name="connsiteX0" fmla="*/ 966 w 1181569"/>
              <a:gd name="connsiteY0" fmla="*/ 261965 h 575743"/>
              <a:gd name="connsiteX1" fmla="*/ 0 w 1181569"/>
              <a:gd name="connsiteY1" fmla="*/ 317659 h 575743"/>
              <a:gd name="connsiteX2" fmla="*/ 1181569 w 1181569"/>
              <a:gd name="connsiteY2" fmla="*/ 575743 h 575743"/>
              <a:gd name="connsiteX3" fmla="*/ 1179124 w 1181569"/>
              <a:gd name="connsiteY3" fmla="*/ 0 h 575743"/>
              <a:gd name="connsiteX4" fmla="*/ 966 w 1181569"/>
              <a:gd name="connsiteY4" fmla="*/ 261965 h 575743"/>
              <a:gd name="connsiteX0" fmla="*/ 966 w 1181569"/>
              <a:gd name="connsiteY0" fmla="*/ 261965 h 575743"/>
              <a:gd name="connsiteX1" fmla="*/ 0 w 1181569"/>
              <a:gd name="connsiteY1" fmla="*/ 317659 h 575743"/>
              <a:gd name="connsiteX2" fmla="*/ 1181569 w 1181569"/>
              <a:gd name="connsiteY2" fmla="*/ 575743 h 575743"/>
              <a:gd name="connsiteX3" fmla="*/ 1179124 w 1181569"/>
              <a:gd name="connsiteY3" fmla="*/ 0 h 575743"/>
              <a:gd name="connsiteX4" fmla="*/ 966 w 1181569"/>
              <a:gd name="connsiteY4" fmla="*/ 261965 h 575743"/>
              <a:gd name="connsiteX0" fmla="*/ 1982 w 1182585"/>
              <a:gd name="connsiteY0" fmla="*/ 261965 h 575743"/>
              <a:gd name="connsiteX1" fmla="*/ 1016 w 1182585"/>
              <a:gd name="connsiteY1" fmla="*/ 317659 h 575743"/>
              <a:gd name="connsiteX2" fmla="*/ 1182585 w 1182585"/>
              <a:gd name="connsiteY2" fmla="*/ 575743 h 575743"/>
              <a:gd name="connsiteX3" fmla="*/ 1180140 w 1182585"/>
              <a:gd name="connsiteY3" fmla="*/ 0 h 575743"/>
              <a:gd name="connsiteX4" fmla="*/ 1982 w 1182585"/>
              <a:gd name="connsiteY4" fmla="*/ 261965 h 575743"/>
              <a:gd name="connsiteX0" fmla="*/ 2423 w 1183026"/>
              <a:gd name="connsiteY0" fmla="*/ 261965 h 575743"/>
              <a:gd name="connsiteX1" fmla="*/ 1457 w 1183026"/>
              <a:gd name="connsiteY1" fmla="*/ 317659 h 575743"/>
              <a:gd name="connsiteX2" fmla="*/ 1183026 w 1183026"/>
              <a:gd name="connsiteY2" fmla="*/ 575743 h 575743"/>
              <a:gd name="connsiteX3" fmla="*/ 1180581 w 1183026"/>
              <a:gd name="connsiteY3" fmla="*/ 0 h 575743"/>
              <a:gd name="connsiteX4" fmla="*/ 2423 w 1183026"/>
              <a:gd name="connsiteY4" fmla="*/ 261965 h 575743"/>
              <a:gd name="connsiteX0" fmla="*/ 1940 w 1182543"/>
              <a:gd name="connsiteY0" fmla="*/ 261965 h 575743"/>
              <a:gd name="connsiteX1" fmla="*/ 3312 w 1182543"/>
              <a:gd name="connsiteY1" fmla="*/ 317659 h 575743"/>
              <a:gd name="connsiteX2" fmla="*/ 1182543 w 1182543"/>
              <a:gd name="connsiteY2" fmla="*/ 575743 h 575743"/>
              <a:gd name="connsiteX3" fmla="*/ 1180098 w 1182543"/>
              <a:gd name="connsiteY3" fmla="*/ 0 h 575743"/>
              <a:gd name="connsiteX4" fmla="*/ 1940 w 1182543"/>
              <a:gd name="connsiteY4" fmla="*/ 261965 h 575743"/>
              <a:gd name="connsiteX0" fmla="*/ 2423 w 1183026"/>
              <a:gd name="connsiteY0" fmla="*/ 261965 h 575743"/>
              <a:gd name="connsiteX1" fmla="*/ 1457 w 1183026"/>
              <a:gd name="connsiteY1" fmla="*/ 315354 h 575743"/>
              <a:gd name="connsiteX2" fmla="*/ 1183026 w 1183026"/>
              <a:gd name="connsiteY2" fmla="*/ 575743 h 575743"/>
              <a:gd name="connsiteX3" fmla="*/ 1180581 w 1183026"/>
              <a:gd name="connsiteY3" fmla="*/ 0 h 575743"/>
              <a:gd name="connsiteX4" fmla="*/ 2423 w 1183026"/>
              <a:gd name="connsiteY4" fmla="*/ 261965 h 57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026" h="575743">
                <a:moveTo>
                  <a:pt x="2423" y="261965"/>
                </a:moveTo>
                <a:cubicBezTo>
                  <a:pt x="-3106" y="295430"/>
                  <a:pt x="2736" y="276999"/>
                  <a:pt x="1457" y="315354"/>
                </a:cubicBezTo>
                <a:lnTo>
                  <a:pt x="1183026" y="575743"/>
                </a:lnTo>
                <a:lnTo>
                  <a:pt x="1180581" y="0"/>
                </a:lnTo>
                <a:lnTo>
                  <a:pt x="2423" y="2619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AD71E514-6F35-43AD-8232-E968ACC620EA}"/>
              </a:ext>
            </a:extLst>
          </p:cNvPr>
          <p:cNvSpPr/>
          <p:nvPr/>
        </p:nvSpPr>
        <p:spPr>
          <a:xfrm flipV="1">
            <a:off x="4091903" y="3037575"/>
            <a:ext cx="901974" cy="1512572"/>
          </a:xfrm>
          <a:custGeom>
            <a:avLst/>
            <a:gdLst>
              <a:gd name="connsiteX0" fmla="*/ 0 w 1177747"/>
              <a:gd name="connsiteY0" fmla="*/ 1945843 h 1945843"/>
              <a:gd name="connsiteX1" fmla="*/ 1177747 w 1177747"/>
              <a:gd name="connsiteY1" fmla="*/ 0 h 1945843"/>
              <a:gd name="connsiteX2" fmla="*/ 1177747 w 1177747"/>
              <a:gd name="connsiteY2" fmla="*/ 563270 h 1945843"/>
              <a:gd name="connsiteX3" fmla="*/ 0 w 1177747"/>
              <a:gd name="connsiteY3" fmla="*/ 1945843 h 1945843"/>
              <a:gd name="connsiteX0" fmla="*/ 0 w 1177747"/>
              <a:gd name="connsiteY0" fmla="*/ 1945843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45843 h 2001427"/>
              <a:gd name="connsiteX0" fmla="*/ 0 w 1177747"/>
              <a:gd name="connsiteY0" fmla="*/ 1905052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05052 h 2001427"/>
              <a:gd name="connsiteX0" fmla="*/ 0 w 1177747"/>
              <a:gd name="connsiteY0" fmla="*/ 1905052 h 1967434"/>
              <a:gd name="connsiteX1" fmla="*/ 1177747 w 1177747"/>
              <a:gd name="connsiteY1" fmla="*/ 0 h 1967434"/>
              <a:gd name="connsiteX2" fmla="*/ 1177747 w 1177747"/>
              <a:gd name="connsiteY2" fmla="*/ 563270 h 1967434"/>
              <a:gd name="connsiteX3" fmla="*/ 4432 w 1177747"/>
              <a:gd name="connsiteY3" fmla="*/ 1967434 h 1967434"/>
              <a:gd name="connsiteX4" fmla="*/ 0 w 1177747"/>
              <a:gd name="connsiteY4" fmla="*/ 1905052 h 1967434"/>
              <a:gd name="connsiteX0" fmla="*/ 0 w 1181147"/>
              <a:gd name="connsiteY0" fmla="*/ 1905052 h 1967434"/>
              <a:gd name="connsiteX1" fmla="*/ 1177747 w 1181147"/>
              <a:gd name="connsiteY1" fmla="*/ 0 h 1967434"/>
              <a:gd name="connsiteX2" fmla="*/ 1181147 w 1181147"/>
              <a:gd name="connsiteY2" fmla="*/ 580267 h 1967434"/>
              <a:gd name="connsiteX3" fmla="*/ 4432 w 1181147"/>
              <a:gd name="connsiteY3" fmla="*/ 1967434 h 1967434"/>
              <a:gd name="connsiteX4" fmla="*/ 0 w 1181147"/>
              <a:gd name="connsiteY4" fmla="*/ 1905052 h 1967434"/>
              <a:gd name="connsiteX0" fmla="*/ 0 w 1181147"/>
              <a:gd name="connsiteY0" fmla="*/ 1891455 h 1953837"/>
              <a:gd name="connsiteX1" fmla="*/ 1174347 w 1181147"/>
              <a:gd name="connsiteY1" fmla="*/ 0 h 1953837"/>
              <a:gd name="connsiteX2" fmla="*/ 1181147 w 1181147"/>
              <a:gd name="connsiteY2" fmla="*/ 566670 h 1953837"/>
              <a:gd name="connsiteX3" fmla="*/ 4432 w 1181147"/>
              <a:gd name="connsiteY3" fmla="*/ 1953837 h 1953837"/>
              <a:gd name="connsiteX4" fmla="*/ 0 w 1181147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66670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73468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457 w 1180262"/>
              <a:gd name="connsiteY0" fmla="*/ 1903679 h 1953837"/>
              <a:gd name="connsiteX1" fmla="*/ 1180112 w 1180262"/>
              <a:gd name="connsiteY1" fmla="*/ 0 h 1953837"/>
              <a:gd name="connsiteX2" fmla="*/ 1176715 w 1180262"/>
              <a:gd name="connsiteY2" fmla="*/ 573468 h 1953837"/>
              <a:gd name="connsiteX3" fmla="*/ 0 w 1180262"/>
              <a:gd name="connsiteY3" fmla="*/ 1953837 h 1953837"/>
              <a:gd name="connsiteX4" fmla="*/ 457 w 118026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076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6612"/>
              <a:gd name="connsiteY0" fmla="*/ 1903679 h 1953837"/>
              <a:gd name="connsiteX1" fmla="*/ 1186462 w 1186612"/>
              <a:gd name="connsiteY1" fmla="*/ 0 h 1953837"/>
              <a:gd name="connsiteX2" fmla="*/ 1183065 w 1186612"/>
              <a:gd name="connsiteY2" fmla="*/ 560768 h 1953837"/>
              <a:gd name="connsiteX3" fmla="*/ 0 w 1186612"/>
              <a:gd name="connsiteY3" fmla="*/ 1953837 h 1953837"/>
              <a:gd name="connsiteX4" fmla="*/ 457 w 118661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076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262"/>
              <a:gd name="connsiteY0" fmla="*/ 1912094 h 1962252"/>
              <a:gd name="connsiteX1" fmla="*/ 1182917 w 1183262"/>
              <a:gd name="connsiteY1" fmla="*/ 0 h 1962252"/>
              <a:gd name="connsiteX2" fmla="*/ 1183065 w 1183262"/>
              <a:gd name="connsiteY2" fmla="*/ 569183 h 1962252"/>
              <a:gd name="connsiteX3" fmla="*/ 0 w 1183262"/>
              <a:gd name="connsiteY3" fmla="*/ 1962252 h 1962252"/>
              <a:gd name="connsiteX4" fmla="*/ 457 w 1183262"/>
              <a:gd name="connsiteY4" fmla="*/ 1912094 h 1962252"/>
              <a:gd name="connsiteX0" fmla="*/ 457 w 1183262"/>
              <a:gd name="connsiteY0" fmla="*/ 1912094 h 1962252"/>
              <a:gd name="connsiteX1" fmla="*/ 1182917 w 1183262"/>
              <a:gd name="connsiteY1" fmla="*/ 0 h 1962252"/>
              <a:gd name="connsiteX2" fmla="*/ 1183065 w 1183262"/>
              <a:gd name="connsiteY2" fmla="*/ 574518 h 1962252"/>
              <a:gd name="connsiteX3" fmla="*/ 0 w 1183262"/>
              <a:gd name="connsiteY3" fmla="*/ 1962252 h 1962252"/>
              <a:gd name="connsiteX4" fmla="*/ 457 w 1183262"/>
              <a:gd name="connsiteY4" fmla="*/ 1912094 h 1962252"/>
              <a:gd name="connsiteX0" fmla="*/ 3 w 1182808"/>
              <a:gd name="connsiteY0" fmla="*/ 1912094 h 1946110"/>
              <a:gd name="connsiteX1" fmla="*/ 1182463 w 1182808"/>
              <a:gd name="connsiteY1" fmla="*/ 0 h 1946110"/>
              <a:gd name="connsiteX2" fmla="*/ 1182611 w 1182808"/>
              <a:gd name="connsiteY2" fmla="*/ 574518 h 1946110"/>
              <a:gd name="connsiteX3" fmla="*/ 6561 w 1182808"/>
              <a:gd name="connsiteY3" fmla="*/ 1946110 h 1946110"/>
              <a:gd name="connsiteX4" fmla="*/ 3 w 1182808"/>
              <a:gd name="connsiteY4" fmla="*/ 1912094 h 1946110"/>
              <a:gd name="connsiteX0" fmla="*/ 8 w 1178136"/>
              <a:gd name="connsiteY0" fmla="*/ 1895953 h 1946110"/>
              <a:gd name="connsiteX1" fmla="*/ 1177791 w 1178136"/>
              <a:gd name="connsiteY1" fmla="*/ 0 h 1946110"/>
              <a:gd name="connsiteX2" fmla="*/ 1177939 w 1178136"/>
              <a:gd name="connsiteY2" fmla="*/ 574518 h 1946110"/>
              <a:gd name="connsiteX3" fmla="*/ 1889 w 1178136"/>
              <a:gd name="connsiteY3" fmla="*/ 1946110 h 1946110"/>
              <a:gd name="connsiteX4" fmla="*/ 8 w 1178136"/>
              <a:gd name="connsiteY4" fmla="*/ 1895953 h 1946110"/>
              <a:gd name="connsiteX0" fmla="*/ 457 w 1178585"/>
              <a:gd name="connsiteY0" fmla="*/ 1895953 h 1953027"/>
              <a:gd name="connsiteX1" fmla="*/ 1178240 w 1178585"/>
              <a:gd name="connsiteY1" fmla="*/ 0 h 1953027"/>
              <a:gd name="connsiteX2" fmla="*/ 1178388 w 1178585"/>
              <a:gd name="connsiteY2" fmla="*/ 574518 h 1953027"/>
              <a:gd name="connsiteX3" fmla="*/ 0 w 1178585"/>
              <a:gd name="connsiteY3" fmla="*/ 1953027 h 1953027"/>
              <a:gd name="connsiteX4" fmla="*/ 457 w 1178585"/>
              <a:gd name="connsiteY4" fmla="*/ 1895953 h 1953027"/>
              <a:gd name="connsiteX0" fmla="*/ 457 w 1178585"/>
              <a:gd name="connsiteY0" fmla="*/ 1895953 h 1953027"/>
              <a:gd name="connsiteX1" fmla="*/ 1178240 w 1178585"/>
              <a:gd name="connsiteY1" fmla="*/ 0 h 1953027"/>
              <a:gd name="connsiteX2" fmla="*/ 1178388 w 1178585"/>
              <a:gd name="connsiteY2" fmla="*/ 574518 h 1953027"/>
              <a:gd name="connsiteX3" fmla="*/ 0 w 1178585"/>
              <a:gd name="connsiteY3" fmla="*/ 1953027 h 1953027"/>
              <a:gd name="connsiteX4" fmla="*/ 457 w 1178585"/>
              <a:gd name="connsiteY4" fmla="*/ 1895953 h 1953027"/>
              <a:gd name="connsiteX0" fmla="*/ 2795 w 1180923"/>
              <a:gd name="connsiteY0" fmla="*/ 1895953 h 1948415"/>
              <a:gd name="connsiteX1" fmla="*/ 1180578 w 1180923"/>
              <a:gd name="connsiteY1" fmla="*/ 0 h 1948415"/>
              <a:gd name="connsiteX2" fmla="*/ 1180726 w 1180923"/>
              <a:gd name="connsiteY2" fmla="*/ 574518 h 1948415"/>
              <a:gd name="connsiteX3" fmla="*/ 0 w 1180923"/>
              <a:gd name="connsiteY3" fmla="*/ 1948415 h 1948415"/>
              <a:gd name="connsiteX4" fmla="*/ 2795 w 1180923"/>
              <a:gd name="connsiteY4" fmla="*/ 1895953 h 1948415"/>
              <a:gd name="connsiteX0" fmla="*/ 2795 w 1180923"/>
              <a:gd name="connsiteY0" fmla="*/ 1895953 h 1953027"/>
              <a:gd name="connsiteX1" fmla="*/ 1180578 w 1180923"/>
              <a:gd name="connsiteY1" fmla="*/ 0 h 1953027"/>
              <a:gd name="connsiteX2" fmla="*/ 1180726 w 1180923"/>
              <a:gd name="connsiteY2" fmla="*/ 574518 h 1953027"/>
              <a:gd name="connsiteX3" fmla="*/ 0 w 1180923"/>
              <a:gd name="connsiteY3" fmla="*/ 1953027 h 1953027"/>
              <a:gd name="connsiteX4" fmla="*/ 2795 w 1180923"/>
              <a:gd name="connsiteY4" fmla="*/ 1895953 h 1953027"/>
              <a:gd name="connsiteX0" fmla="*/ 456 w 1180923"/>
              <a:gd name="connsiteY0" fmla="*/ 1895953 h 1953027"/>
              <a:gd name="connsiteX1" fmla="*/ 1180578 w 1180923"/>
              <a:gd name="connsiteY1" fmla="*/ 0 h 1953027"/>
              <a:gd name="connsiteX2" fmla="*/ 1180726 w 1180923"/>
              <a:gd name="connsiteY2" fmla="*/ 574518 h 1953027"/>
              <a:gd name="connsiteX3" fmla="*/ 0 w 1180923"/>
              <a:gd name="connsiteY3" fmla="*/ 1953027 h 1953027"/>
              <a:gd name="connsiteX4" fmla="*/ 456 w 1180923"/>
              <a:gd name="connsiteY4" fmla="*/ 1895953 h 195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923" h="1953027">
                <a:moveTo>
                  <a:pt x="456" y="1895953"/>
                </a:moveTo>
                <a:lnTo>
                  <a:pt x="1180578" y="0"/>
                </a:lnTo>
                <a:cubicBezTo>
                  <a:pt x="1181711" y="193422"/>
                  <a:pt x="1179593" y="381096"/>
                  <a:pt x="1180726" y="574518"/>
                </a:cubicBezTo>
                <a:lnTo>
                  <a:pt x="0" y="1953027"/>
                </a:lnTo>
                <a:cubicBezTo>
                  <a:pt x="152" y="1936308"/>
                  <a:pt x="304" y="1912672"/>
                  <a:pt x="456" y="18959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2CAE076D-7406-4897-B4DC-790DECC79ACC}"/>
              </a:ext>
            </a:extLst>
          </p:cNvPr>
          <p:cNvSpPr/>
          <p:nvPr/>
        </p:nvSpPr>
        <p:spPr>
          <a:xfrm flipV="1">
            <a:off x="4090339" y="2980276"/>
            <a:ext cx="903539" cy="880862"/>
          </a:xfrm>
          <a:custGeom>
            <a:avLst/>
            <a:gdLst>
              <a:gd name="connsiteX0" fmla="*/ 3399 w 1186340"/>
              <a:gd name="connsiteY0" fmla="*/ 1104759 h 1159147"/>
              <a:gd name="connsiteX1" fmla="*/ 1182941 w 1186340"/>
              <a:gd name="connsiteY1" fmla="*/ 0 h 1159147"/>
              <a:gd name="connsiteX2" fmla="*/ 1186340 w 1186340"/>
              <a:gd name="connsiteY2" fmla="*/ 554079 h 1159147"/>
              <a:gd name="connsiteX3" fmla="*/ 0 w 1186340"/>
              <a:gd name="connsiteY3" fmla="*/ 1159147 h 1159147"/>
              <a:gd name="connsiteX4" fmla="*/ 3399 w 1186340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6340 w 1187831"/>
              <a:gd name="connsiteY2" fmla="*/ 554079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13179 w 1187831"/>
              <a:gd name="connsiteY0" fmla="*/ 1080310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13179 w 1187831"/>
              <a:gd name="connsiteY4" fmla="*/ 1080310 h 1159147"/>
              <a:gd name="connsiteX0" fmla="*/ 955 w 1175607"/>
              <a:gd name="connsiteY0" fmla="*/ 1080310 h 1134698"/>
              <a:gd name="connsiteX1" fmla="*/ 1175607 w 1175607"/>
              <a:gd name="connsiteY1" fmla="*/ 0 h 1134698"/>
              <a:gd name="connsiteX2" fmla="*/ 1171671 w 1175607"/>
              <a:gd name="connsiteY2" fmla="*/ 566304 h 1134698"/>
              <a:gd name="connsiteX3" fmla="*/ 0 w 1175607"/>
              <a:gd name="connsiteY3" fmla="*/ 1134698 h 1134698"/>
              <a:gd name="connsiteX4" fmla="*/ 955 w 1175607"/>
              <a:gd name="connsiteY4" fmla="*/ 1080310 h 1134698"/>
              <a:gd name="connsiteX0" fmla="*/ 10 w 1181997"/>
              <a:gd name="connsiteY0" fmla="*/ 1082755 h 1134698"/>
              <a:gd name="connsiteX1" fmla="*/ 1181997 w 1181997"/>
              <a:gd name="connsiteY1" fmla="*/ 0 h 1134698"/>
              <a:gd name="connsiteX2" fmla="*/ 1178061 w 1181997"/>
              <a:gd name="connsiteY2" fmla="*/ 566304 h 1134698"/>
              <a:gd name="connsiteX3" fmla="*/ 6390 w 1181997"/>
              <a:gd name="connsiteY3" fmla="*/ 1134698 h 1134698"/>
              <a:gd name="connsiteX4" fmla="*/ 10 w 1181997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8083 w 1182019"/>
              <a:gd name="connsiteY2" fmla="*/ 566304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3193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5638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972"/>
              <a:gd name="connsiteY0" fmla="*/ 1082755 h 1134698"/>
              <a:gd name="connsiteX1" fmla="*/ 1182019 w 1182972"/>
              <a:gd name="connsiteY1" fmla="*/ 0 h 1134698"/>
              <a:gd name="connsiteX2" fmla="*/ 1182972 w 1182972"/>
              <a:gd name="connsiteY2" fmla="*/ 573639 h 1134698"/>
              <a:gd name="connsiteX3" fmla="*/ 1522 w 1182972"/>
              <a:gd name="connsiteY3" fmla="*/ 1134698 h 1134698"/>
              <a:gd name="connsiteX4" fmla="*/ 32 w 1182972"/>
              <a:gd name="connsiteY4" fmla="*/ 1082755 h 1134698"/>
              <a:gd name="connsiteX0" fmla="*/ 32 w 1182972"/>
              <a:gd name="connsiteY0" fmla="*/ 1085422 h 1137365"/>
              <a:gd name="connsiteX1" fmla="*/ 1182019 w 1182972"/>
              <a:gd name="connsiteY1" fmla="*/ 0 h 1137365"/>
              <a:gd name="connsiteX2" fmla="*/ 1182972 w 1182972"/>
              <a:gd name="connsiteY2" fmla="*/ 576306 h 1137365"/>
              <a:gd name="connsiteX3" fmla="*/ 1522 w 1182972"/>
              <a:gd name="connsiteY3" fmla="*/ 1137365 h 1137365"/>
              <a:gd name="connsiteX4" fmla="*/ 32 w 1182972"/>
              <a:gd name="connsiteY4" fmla="*/ 1085422 h 113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972" h="1137365">
                <a:moveTo>
                  <a:pt x="32" y="1085422"/>
                </a:moveTo>
                <a:lnTo>
                  <a:pt x="1182019" y="0"/>
                </a:lnTo>
                <a:cubicBezTo>
                  <a:pt x="1182337" y="191213"/>
                  <a:pt x="1182654" y="385093"/>
                  <a:pt x="1182972" y="576306"/>
                </a:cubicBezTo>
                <a:lnTo>
                  <a:pt x="1522" y="1137365"/>
                </a:lnTo>
                <a:cubicBezTo>
                  <a:pt x="1840" y="1119236"/>
                  <a:pt x="-286" y="1103551"/>
                  <a:pt x="32" y="10854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pic>
        <p:nvPicPr>
          <p:cNvPr id="53" name="Graphic 52" descr="Aspiration outline">
            <a:extLst>
              <a:ext uri="{FF2B5EF4-FFF2-40B4-BE49-F238E27FC236}">
                <a16:creationId xmlns:a16="http://schemas.microsoft.com/office/drawing/2014/main" id="{300E3389-FB94-E415-C719-2ACEE7097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0606" y="2740755"/>
            <a:ext cx="361882" cy="361882"/>
          </a:xfrm>
          <a:prstGeom prst="rect">
            <a:avLst/>
          </a:prstGeom>
        </p:spPr>
      </p:pic>
      <p:pic>
        <p:nvPicPr>
          <p:cNvPr id="54" name="Graphic 53" descr="Dice outline">
            <a:extLst>
              <a:ext uri="{FF2B5EF4-FFF2-40B4-BE49-F238E27FC236}">
                <a16:creationId xmlns:a16="http://schemas.microsoft.com/office/drawing/2014/main" id="{FAAB8E87-AAD4-55AD-1C30-1DD7F0B95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35296" y="3454407"/>
            <a:ext cx="361882" cy="3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Small Video</a:t>
            </a:r>
            <a:endParaRPr dirty="0"/>
          </a:p>
        </p:txBody>
      </p:sp>
      <p:sp>
        <p:nvSpPr>
          <p:cNvPr id="167" name="Google Shape;167;p14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68" name="Google Shape;168;p14"/>
          <p:cNvGrpSpPr/>
          <p:nvPr/>
        </p:nvGrpSpPr>
        <p:grpSpPr>
          <a:xfrm>
            <a:off x="8391681" y="301593"/>
            <a:ext cx="450753" cy="450708"/>
            <a:chOff x="3277794" y="2969995"/>
            <a:chExt cx="457200" cy="457200"/>
          </a:xfrm>
        </p:grpSpPr>
        <p:sp>
          <p:nvSpPr>
            <p:cNvPr id="169" name="Google Shape;169;p14"/>
            <p:cNvSpPr/>
            <p:nvPr/>
          </p:nvSpPr>
          <p:spPr>
            <a:xfrm>
              <a:off x="3277794" y="2969995"/>
              <a:ext cx="457200" cy="171450"/>
            </a:xfrm>
            <a:custGeom>
              <a:avLst/>
              <a:gdLst/>
              <a:ahLst/>
              <a:cxnLst/>
              <a:rect l="l" t="t" r="r" b="b"/>
              <a:pathLst>
                <a:path w="457200" h="171450" extrusionOk="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3430194" y="3189070"/>
              <a:ext cx="304800" cy="238125"/>
            </a:xfrm>
            <a:custGeom>
              <a:avLst/>
              <a:gdLst/>
              <a:ahLst/>
              <a:cxnLst/>
              <a:rect l="l" t="t" r="r" b="b"/>
              <a:pathLst>
                <a:path w="304800" h="238125" extrusionOk="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3277794" y="3255745"/>
              <a:ext cx="304800" cy="171450"/>
            </a:xfrm>
            <a:custGeom>
              <a:avLst/>
              <a:gdLst/>
              <a:ahLst/>
              <a:cxnLst/>
              <a:rect l="l" t="t" r="r" b="b"/>
              <a:pathLst>
                <a:path w="304800" h="171450" extrusionOk="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Online Media 7" title="Idiots in cars 2022 Epsiode 4">
            <a:hlinkClick r:id="" action="ppaction://media"/>
            <a:extLst>
              <a:ext uri="{FF2B5EF4-FFF2-40B4-BE49-F238E27FC236}">
                <a16:creationId xmlns:a16="http://schemas.microsoft.com/office/drawing/2014/main" id="{05E71DB7-BF77-4D5F-820C-4B76316516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57900" y="1859682"/>
            <a:ext cx="3491981" cy="1972969"/>
          </a:xfrm>
          <a:prstGeom prst="rect">
            <a:avLst/>
          </a:prstGeom>
        </p:spPr>
      </p:pic>
      <p:pic>
        <p:nvPicPr>
          <p:cNvPr id="9" name="Online Media 8" title="How To Not Drive Your Car">
            <a:hlinkClick r:id="" action="ppaction://media"/>
            <a:extLst>
              <a:ext uri="{FF2B5EF4-FFF2-40B4-BE49-F238E27FC236}">
                <a16:creationId xmlns:a16="http://schemas.microsoft.com/office/drawing/2014/main" id="{CE180100-C693-465D-BE80-24F6775CB73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613691" y="1892037"/>
            <a:ext cx="3596990" cy="20322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8DF120-81D8-4088-B7DB-191E0F3BF928}"/>
              </a:ext>
            </a:extLst>
          </p:cNvPr>
          <p:cNvSpPr txBox="1"/>
          <p:nvPr/>
        </p:nvSpPr>
        <p:spPr>
          <a:xfrm>
            <a:off x="4572000" y="3924336"/>
            <a:ext cx="278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7"/>
              </a:rPr>
              <a:t>https://youtu.be/geEImDEDEQA</a:t>
            </a:r>
            <a:br>
              <a:rPr lang="en-IN" dirty="0"/>
            </a:b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F1BD9-F9C9-4FD8-B9F8-BB313445DED6}"/>
              </a:ext>
            </a:extLst>
          </p:cNvPr>
          <p:cNvSpPr txBox="1"/>
          <p:nvPr/>
        </p:nvSpPr>
        <p:spPr>
          <a:xfrm>
            <a:off x="457900" y="3924335"/>
            <a:ext cx="278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8"/>
              </a:rPr>
              <a:t>https://youtu.be/ZWFmAsHD2qY</a:t>
            </a:r>
            <a:br>
              <a:rPr lang="en-IN" dirty="0"/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Data Mathematics: Why?</a:t>
            </a:r>
            <a:endParaRPr sz="2800" dirty="0"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Why Mathematics in Data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6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04583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1CA4F8-7E74-4E5D-91FE-E8FC9ADADC99}"/>
              </a:ext>
            </a:extLst>
          </p:cNvPr>
          <p:cNvSpPr txBox="1"/>
          <p:nvPr/>
        </p:nvSpPr>
        <p:spPr>
          <a:xfrm>
            <a:off x="6446521" y="4003396"/>
            <a:ext cx="242751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IN" altLang="ko-KR" sz="1800" b="1" dirty="0">
                <a:solidFill>
                  <a:schemeClr val="accent2"/>
                </a:solidFill>
                <a:cs typeface="Arial" pitchFamily="34" charset="0"/>
              </a:rPr>
              <a:t>There is always data to support facts</a:t>
            </a:r>
            <a:endParaRPr lang="ko-KR" altLang="en-US" sz="1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F29C7-903E-4F18-BF70-F6F7178AC862}"/>
              </a:ext>
            </a:extLst>
          </p:cNvPr>
          <p:cNvSpPr txBox="1"/>
          <p:nvPr/>
        </p:nvSpPr>
        <p:spPr>
          <a:xfrm flipH="1">
            <a:off x="379025" y="660135"/>
            <a:ext cx="2782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3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Data are not facts</a:t>
            </a:r>
          </a:p>
        </p:txBody>
      </p:sp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Analysis: Why?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468412"/>
          </a:xfrm>
        </p:spPr>
        <p:txBody>
          <a:bodyPr/>
          <a:lstStyle/>
          <a:p>
            <a:r>
              <a:rPr lang="en-IN" sz="1800" dirty="0"/>
              <a:t>Critical for all employees</a:t>
            </a:r>
          </a:p>
          <a:p>
            <a:r>
              <a:rPr lang="en-IN" sz="1800" dirty="0"/>
              <a:t>Many researchers/companies struggle with data organization and analysis</a:t>
            </a:r>
          </a:p>
          <a:p>
            <a:r>
              <a:rPr lang="en-IN" sz="1800" dirty="0"/>
              <a:t>Global Survey Splunk</a:t>
            </a:r>
            <a:r>
              <a:rPr lang="en-IN" sz="1800" baseline="30000" dirty="0"/>
              <a:t>1</a:t>
            </a:r>
            <a:r>
              <a:rPr lang="en-IN" sz="1800" dirty="0"/>
              <a:t>: 55% of all data collected – dark data </a:t>
            </a:r>
          </a:p>
          <a:p>
            <a:r>
              <a:rPr lang="en-IN" sz="1800" dirty="0"/>
              <a:t>Dark Data: Data collected but never used</a:t>
            </a:r>
          </a:p>
          <a:p>
            <a:r>
              <a:rPr lang="en-IN" sz="1800" dirty="0"/>
              <a:t>Data collected, but do not know how to analyse it</a:t>
            </a:r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05A6BB-5A92-4CA7-8369-48282725AC89}"/>
              </a:ext>
            </a:extLst>
          </p:cNvPr>
          <p:cNvSpPr txBox="1"/>
          <p:nvPr/>
        </p:nvSpPr>
        <p:spPr>
          <a:xfrm>
            <a:off x="870520" y="4647823"/>
            <a:ext cx="6246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aseline="30000" dirty="0"/>
              <a:t>1</a:t>
            </a:r>
            <a:r>
              <a:rPr lang="en-IN" dirty="0"/>
              <a:t>https://www.splunk.com/pdfs/dark-data/the-state-of-dark-data-report.pdf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3DCF6D-830F-434A-BF66-3FEFEB7C5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834031"/>
              </p:ext>
            </p:extLst>
          </p:nvPr>
        </p:nvGraphicFramePr>
        <p:xfrm>
          <a:off x="5596891" y="2022602"/>
          <a:ext cx="3450167" cy="191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Analysis: Why?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468412"/>
          </a:xfrm>
        </p:spPr>
        <p:txBody>
          <a:bodyPr/>
          <a:lstStyle/>
          <a:p>
            <a:r>
              <a:rPr lang="en-IN" sz="1800" dirty="0"/>
              <a:t>76% executives</a:t>
            </a:r>
            <a:r>
              <a:rPr lang="en-IN" sz="1800" baseline="30000" dirty="0"/>
              <a:t>1</a:t>
            </a:r>
            <a:r>
              <a:rPr lang="en-IN" sz="1800" dirty="0"/>
              <a:t> believe training current employees in data science will help to understand dark data</a:t>
            </a:r>
          </a:p>
          <a:p>
            <a:r>
              <a:rPr lang="en-IN" sz="1800" dirty="0"/>
              <a:t>If you understand how to analyse different types of data, you can make better output</a:t>
            </a:r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05A6BB-5A92-4CA7-8369-48282725AC89}"/>
              </a:ext>
            </a:extLst>
          </p:cNvPr>
          <p:cNvSpPr txBox="1"/>
          <p:nvPr/>
        </p:nvSpPr>
        <p:spPr>
          <a:xfrm>
            <a:off x="870520" y="4647823"/>
            <a:ext cx="6246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aseline="30000" dirty="0"/>
              <a:t>1</a:t>
            </a:r>
            <a:r>
              <a:rPr lang="en-IN" dirty="0"/>
              <a:t>https://www.splunk.com/pdfs/dark-data/the-state-of-dark-data-report.pdf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3DCF6D-830F-434A-BF66-3FEFEB7C5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502448"/>
              </p:ext>
            </p:extLst>
          </p:nvPr>
        </p:nvGraphicFramePr>
        <p:xfrm>
          <a:off x="5596891" y="2022602"/>
          <a:ext cx="3450167" cy="191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5074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ctrTitle" idx="4294967295"/>
          </p:nvPr>
        </p:nvSpPr>
        <p:spPr>
          <a:xfrm>
            <a:off x="281334" y="441591"/>
            <a:ext cx="3512700" cy="177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1"/>
                </a:solidFill>
              </a:rPr>
              <a:t>Big concept</a:t>
            </a:r>
            <a:endParaRPr sz="7200" dirty="0">
              <a:solidFill>
                <a:schemeClr val="accent1"/>
              </a:solidFill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82BEE-DD1A-481A-833E-A517A9DBD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33" y="2211891"/>
            <a:ext cx="3340101" cy="2007922"/>
          </a:xfrm>
          <a:prstGeom prst="rect">
            <a:avLst/>
          </a:prstGeom>
        </p:spPr>
      </p:pic>
      <p:pic>
        <p:nvPicPr>
          <p:cNvPr id="2050" name="Picture 2" descr="upload.wikimedia.org/wikipedia/commons/thumb/6/...">
            <a:extLst>
              <a:ext uri="{FF2B5EF4-FFF2-40B4-BE49-F238E27FC236}">
                <a16:creationId xmlns:a16="http://schemas.microsoft.com/office/drawing/2014/main" id="{162B9908-8EA3-4583-949F-ADBA7749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34" y="621665"/>
            <a:ext cx="3660537" cy="3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468412"/>
          </a:xfrm>
        </p:spPr>
        <p:txBody>
          <a:bodyPr/>
          <a:lstStyle/>
          <a:p>
            <a:r>
              <a:rPr lang="en-US" sz="1800" dirty="0"/>
              <a:t>Mathematics is crucial in data-related fields for several reasons</a:t>
            </a:r>
          </a:p>
          <a:p>
            <a:r>
              <a:rPr lang="en-US" sz="1800" b="1" dirty="0"/>
              <a:t>Statistics: </a:t>
            </a:r>
            <a:r>
              <a:rPr lang="en-US" sz="1800" dirty="0"/>
              <a:t>Statistics, a branch of mathematics, helps in drawing meaningful conclusions from data, estimating parameters, and making predictions.</a:t>
            </a:r>
          </a:p>
          <a:p>
            <a:r>
              <a:rPr lang="en-US" sz="1800" b="1" dirty="0"/>
              <a:t>Machine Learning: </a:t>
            </a:r>
            <a:r>
              <a:rPr lang="en-US" sz="1800" dirty="0"/>
              <a:t>Algorithms used in machine learning are often based on mathematical concepts, such as linear algebra, calculus, and probability theory.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609016" y="1917890"/>
            <a:ext cx="3268342" cy="19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6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468412"/>
          </a:xfrm>
        </p:spPr>
        <p:txBody>
          <a:bodyPr/>
          <a:lstStyle/>
          <a:p>
            <a:r>
              <a:rPr lang="en-US" sz="1800" b="1" dirty="0"/>
              <a:t>Optimization: </a:t>
            </a:r>
            <a:r>
              <a:rPr lang="en-US" sz="1800" dirty="0"/>
              <a:t>Mathematical optimization techniques are used to fine-tune models and algorithms.</a:t>
            </a:r>
          </a:p>
          <a:p>
            <a:r>
              <a:rPr lang="en-US" sz="1800" b="1" dirty="0"/>
              <a:t>Data Visualization: </a:t>
            </a:r>
            <a:r>
              <a:rPr lang="en-US" sz="1800" dirty="0"/>
              <a:t>Geometry and statistics play a role in creating effective data visualizations.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609016" y="1917890"/>
            <a:ext cx="3268342" cy="19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8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br>
              <a:rPr lang="en" dirty="0"/>
            </a:br>
            <a:r>
              <a:rPr lang="en" sz="2000" dirty="0">
                <a:solidFill>
                  <a:srgbClr val="FFC000"/>
                </a:solidFill>
              </a:rPr>
              <a:t>Detailed View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468412"/>
          </a:xfrm>
        </p:spPr>
        <p:txBody>
          <a:bodyPr/>
          <a:lstStyle/>
          <a:p>
            <a:r>
              <a:rPr lang="en-US" sz="1800" b="1" dirty="0"/>
              <a:t>Data Analysis: </a:t>
            </a:r>
            <a:r>
              <a:rPr lang="en-US" sz="1800" dirty="0"/>
              <a:t>Mathematics provides the tools to analyze and interpret data effectively. Techniques like statistical tests, regression analysis, and hypothesis testing are all based on mathematical principles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782865" y="1917890"/>
            <a:ext cx="2920643" cy="19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0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br>
              <a:rPr lang="en" dirty="0"/>
            </a:br>
            <a:r>
              <a:rPr lang="en" sz="2000" dirty="0">
                <a:solidFill>
                  <a:srgbClr val="FFC000"/>
                </a:solidFill>
              </a:rPr>
              <a:t>Detailed View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695260"/>
          </a:xfrm>
        </p:spPr>
        <p:txBody>
          <a:bodyPr/>
          <a:lstStyle/>
          <a:p>
            <a:r>
              <a:rPr lang="en-US" sz="1800" b="1" dirty="0"/>
              <a:t>Quantification: </a:t>
            </a:r>
            <a:r>
              <a:rPr lang="en-US" sz="1800" dirty="0"/>
              <a:t>Mathematics allows us to quantify and measure various aspects of data, such as central tendencies (mean, median), dispersion (variance, standard deviation), and correlations</a:t>
            </a:r>
            <a:r>
              <a:rPr lang="en-US" sz="1800" b="1" dirty="0"/>
              <a:t>.</a:t>
            </a:r>
          </a:p>
          <a:p>
            <a:r>
              <a:rPr lang="en-US" sz="1800" b="1" dirty="0"/>
              <a:t>Probability and Statistics</a:t>
            </a:r>
            <a:r>
              <a:rPr lang="en-US" sz="1800" dirty="0"/>
              <a:t>: Probability theory and statistics are the backbone of data mathematics. They help in making sense of uncertain data, drawing meaningful conclusions, and making predictions.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609016" y="1917890"/>
            <a:ext cx="3268342" cy="19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61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br>
              <a:rPr lang="en" dirty="0"/>
            </a:br>
            <a:r>
              <a:rPr lang="en" sz="2000" dirty="0">
                <a:solidFill>
                  <a:srgbClr val="FFC000"/>
                </a:solidFill>
              </a:rPr>
              <a:t>Detailed View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695260"/>
          </a:xfrm>
        </p:spPr>
        <p:txBody>
          <a:bodyPr/>
          <a:lstStyle/>
          <a:p>
            <a:r>
              <a:rPr lang="en-US" sz="1800" b="1" dirty="0"/>
              <a:t>Quantification: </a:t>
            </a:r>
            <a:r>
              <a:rPr lang="en-US" sz="1800" dirty="0"/>
              <a:t>Mathematics allows us to quantify and measure various aspects of data, such as central tendencies (mean, median), dispersion (variance, standard deviation), and correlations</a:t>
            </a:r>
            <a:r>
              <a:rPr lang="en-US" sz="1800" b="1" dirty="0"/>
              <a:t>.</a:t>
            </a:r>
          </a:p>
          <a:p>
            <a:r>
              <a:rPr lang="en-US" sz="1800" b="1" dirty="0"/>
              <a:t>Probability and Statistics</a:t>
            </a:r>
            <a:r>
              <a:rPr lang="en-US" sz="1800" dirty="0"/>
              <a:t>: Probability theory and statistics are the backbone of data mathematics. They help in making sense of uncertain data, drawing meaningful conclusions, and making predictions.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787602" y="1917890"/>
            <a:ext cx="2911170" cy="19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3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614975" y="899100"/>
            <a:ext cx="3613200" cy="122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Hello!</a:t>
            </a:r>
            <a:endParaRPr sz="9600"/>
          </a:p>
        </p:txBody>
      </p:sp>
      <p:sp>
        <p:nvSpPr>
          <p:cNvPr id="177" name="Google Shape;177;p15"/>
          <p:cNvSpPr txBox="1">
            <a:spLocks noGrp="1"/>
          </p:cNvSpPr>
          <p:nvPr>
            <p:ph type="body" idx="1"/>
          </p:nvPr>
        </p:nvSpPr>
        <p:spPr>
          <a:xfrm>
            <a:off x="614975" y="2182650"/>
            <a:ext cx="3613200" cy="20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I am Dr. Panchatcharam M</a:t>
            </a:r>
            <a:endParaRPr b="1" dirty="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 am an Associate Professor at IIT Tirupati. 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can find me at panch.m@iittp.ac.in</a:t>
            </a:r>
            <a:endParaRPr b="1" dirty="0"/>
          </a:p>
        </p:txBody>
      </p:sp>
      <p:sp>
        <p:nvSpPr>
          <p:cNvPr id="178" name="Google Shape;178;p1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79" name="Google Shape;179;p15"/>
          <p:cNvPicPr preferRelativeResize="0"/>
          <p:nvPr/>
        </p:nvPicPr>
        <p:blipFill>
          <a:blip r:embed="rId3"/>
          <a:srcRect t="5560" b="5560"/>
          <a:stretch/>
        </p:blipFill>
        <p:spPr>
          <a:xfrm>
            <a:off x="4866750" y="680025"/>
            <a:ext cx="3351300" cy="37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br>
              <a:rPr lang="en" dirty="0"/>
            </a:br>
            <a:r>
              <a:rPr lang="en" sz="2000" dirty="0">
                <a:solidFill>
                  <a:srgbClr val="FFC000"/>
                </a:solidFill>
              </a:rPr>
              <a:t>Detailed View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695260"/>
          </a:xfrm>
        </p:spPr>
        <p:txBody>
          <a:bodyPr/>
          <a:lstStyle/>
          <a:p>
            <a:r>
              <a:rPr lang="en-US" sz="1800" b="1" dirty="0"/>
              <a:t>Machine Learning: </a:t>
            </a:r>
            <a:r>
              <a:rPr lang="en-US" sz="1800" dirty="0"/>
              <a:t>Machine learning algorithms, a core component of data mathematics, often rely on linear algebra, calculus, and optimization techniques, all of which are mathematical in nature.</a:t>
            </a:r>
          </a:p>
          <a:p>
            <a:r>
              <a:rPr lang="en-US" sz="1800" b="1" dirty="0"/>
              <a:t>Data Visualization: </a:t>
            </a:r>
            <a:r>
              <a:rPr lang="en-US" sz="1800" dirty="0"/>
              <a:t>Creating effective data visualizations requires an understanding of geometric principles and mathematical concepts to accurately represent data.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075467" y="1917890"/>
            <a:ext cx="2335440" cy="19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br>
              <a:rPr lang="en" dirty="0"/>
            </a:br>
            <a:r>
              <a:rPr lang="en" sz="2000" dirty="0">
                <a:solidFill>
                  <a:srgbClr val="FFC000"/>
                </a:solidFill>
              </a:rPr>
              <a:t>Detailed View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317067" cy="2695260"/>
          </a:xfrm>
        </p:spPr>
        <p:txBody>
          <a:bodyPr/>
          <a:lstStyle/>
          <a:p>
            <a:r>
              <a:rPr lang="en-US" sz="1800" b="1" dirty="0"/>
              <a:t>Predictive Modeling: </a:t>
            </a:r>
            <a:r>
              <a:rPr lang="en-US" sz="1800" dirty="0"/>
              <a:t>Mathematical modeling is used to build predictive models that can forecast future trends or outcomes based on historical data.</a:t>
            </a:r>
          </a:p>
          <a:p>
            <a:r>
              <a:rPr lang="en-US" sz="1800" b="1" dirty="0"/>
              <a:t>Data Preprocessing: </a:t>
            </a:r>
            <a:r>
              <a:rPr lang="en-US" sz="1800" dirty="0"/>
              <a:t>In data cleaning and preprocessing, mathematical techniques are used to handle missing values, outliers, and scale data appropriately.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075467" y="2279114"/>
            <a:ext cx="2335440" cy="122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9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br>
              <a:rPr lang="en" dirty="0"/>
            </a:br>
            <a:r>
              <a:rPr lang="en" sz="2000" dirty="0">
                <a:solidFill>
                  <a:srgbClr val="FFC000"/>
                </a:solidFill>
              </a:rPr>
              <a:t>Detailed View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532383" cy="2695260"/>
          </a:xfrm>
        </p:spPr>
        <p:txBody>
          <a:bodyPr/>
          <a:lstStyle/>
          <a:p>
            <a:r>
              <a:rPr lang="en-US" sz="1800" b="1" dirty="0"/>
              <a:t>Dimensionality Reduction: </a:t>
            </a:r>
            <a:r>
              <a:rPr lang="en-US" sz="1800" dirty="0"/>
              <a:t>Methods like Principal Component Analysis (PCA) use mathematical transformations to reduce the dimensionality of data while preserving its essential features.</a:t>
            </a:r>
          </a:p>
          <a:p>
            <a:r>
              <a:rPr lang="en-US" sz="1800" b="1" dirty="0"/>
              <a:t>Big Data: </a:t>
            </a:r>
            <a:r>
              <a:rPr lang="en-US" sz="1800" dirty="0"/>
              <a:t>Dealing with large datasets and optimizing data processing often involves mathematical approaches for efficient computation and storage.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262878" y="1733628"/>
            <a:ext cx="1943337" cy="1222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95A9E-6F67-D857-18C5-CA3FDD5A2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6374288" y="3089169"/>
            <a:ext cx="1943337" cy="113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63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Why?</a:t>
            </a:r>
            <a:br>
              <a:rPr lang="en" dirty="0"/>
            </a:br>
            <a:r>
              <a:rPr lang="en" sz="2000" dirty="0">
                <a:solidFill>
                  <a:srgbClr val="FFC000"/>
                </a:solidFill>
              </a:rPr>
              <a:t>Summary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671788"/>
            <a:ext cx="5532383" cy="2695260"/>
          </a:xfrm>
        </p:spPr>
        <p:txBody>
          <a:bodyPr/>
          <a:lstStyle/>
          <a:p>
            <a:r>
              <a:rPr lang="en-US" sz="1800" dirty="0"/>
              <a:t>In summary, mathematics provides the foundation for understanding, processing, and extracting insights from data. </a:t>
            </a:r>
          </a:p>
          <a:p>
            <a:r>
              <a:rPr lang="en-US" sz="1800" dirty="0"/>
              <a:t>It offers the language and tools needed to tackle the challenges of working with data, making it a fundamental aspect of data mathematics.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CEC3AC-014C-0D14-9297-20D4E161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385788" y="1733628"/>
            <a:ext cx="1697518" cy="1222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95A9E-6F67-D857-18C5-CA3FDD5A2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6469188" y="3130160"/>
            <a:ext cx="1658944" cy="113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89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Data Mathematics: How?</a:t>
            </a:r>
            <a:endParaRPr sz="2400"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7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62382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How?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2230588"/>
            <a:ext cx="4682067" cy="2468412"/>
          </a:xfrm>
        </p:spPr>
        <p:txBody>
          <a:bodyPr/>
          <a:lstStyle/>
          <a:p>
            <a:r>
              <a:rPr lang="en-IN" sz="1800" dirty="0"/>
              <a:t>Data Analysis: A skill you can learn</a:t>
            </a:r>
          </a:p>
          <a:p>
            <a:pPr lvl="1"/>
            <a:r>
              <a:rPr lang="en-IN" sz="1800" dirty="0"/>
              <a:t>By doing advanced statistics course</a:t>
            </a:r>
          </a:p>
          <a:p>
            <a:pPr lvl="1"/>
            <a:r>
              <a:rPr lang="en-IN" sz="1800" dirty="0"/>
              <a:t>In-depth training module to understand how to analyse data</a:t>
            </a:r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 descr="Man analyzing data on a screen">
            <a:extLst>
              <a:ext uri="{FF2B5EF4-FFF2-40B4-BE49-F238E27FC236}">
                <a16:creationId xmlns:a16="http://schemas.microsoft.com/office/drawing/2014/main" id="{FA99D891-82E2-45FE-A732-0EF217C7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722" y="1671789"/>
            <a:ext cx="3700777" cy="24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76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0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How?</a:t>
            </a:r>
            <a:endParaRPr dirty="0"/>
          </a:p>
        </p:txBody>
      </p:sp>
      <p:sp>
        <p:nvSpPr>
          <p:cNvPr id="579" name="Google Shape;579;p40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580" name="Google Shape;580;p40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1" name="Google Shape;581;p40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82" name="Google Shape;582;p40"/>
          <p:cNvGrpSpPr/>
          <p:nvPr/>
        </p:nvGrpSpPr>
        <p:grpSpPr>
          <a:xfrm>
            <a:off x="1786339" y="1855801"/>
            <a:ext cx="473400" cy="473400"/>
            <a:chOff x="1786339" y="1703401"/>
            <a:chExt cx="473400" cy="473400"/>
          </a:xfrm>
        </p:grpSpPr>
        <p:sp>
          <p:nvSpPr>
            <p:cNvPr id="583" name="Google Shape;583;p40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Barlow"/>
                  <a:ea typeface="Barlow"/>
                  <a:cs typeface="Barlow"/>
                  <a:sym typeface="Barlow"/>
                </a:rPr>
                <a:t>1</a:t>
              </a:r>
              <a:endParaRPr sz="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585" name="Google Shape;585;p40"/>
          <p:cNvGrpSpPr/>
          <p:nvPr/>
        </p:nvGrpSpPr>
        <p:grpSpPr>
          <a:xfrm>
            <a:off x="3814414" y="1855801"/>
            <a:ext cx="473400" cy="473400"/>
            <a:chOff x="3814414" y="1703401"/>
            <a:chExt cx="473400" cy="473400"/>
          </a:xfrm>
        </p:grpSpPr>
        <p:sp>
          <p:nvSpPr>
            <p:cNvPr id="586" name="Google Shape;586;p40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Barlow"/>
                  <a:ea typeface="Barlow"/>
                  <a:cs typeface="Barlow"/>
                  <a:sym typeface="Barlow"/>
                </a:rPr>
                <a:t>3</a:t>
              </a:r>
              <a:endParaRPr sz="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588" name="Google Shape;588;p40"/>
          <p:cNvGrpSpPr/>
          <p:nvPr/>
        </p:nvGrpSpPr>
        <p:grpSpPr>
          <a:xfrm>
            <a:off x="5842489" y="1855801"/>
            <a:ext cx="473400" cy="473400"/>
            <a:chOff x="5842489" y="1703401"/>
            <a:chExt cx="473400" cy="473400"/>
          </a:xfrm>
        </p:grpSpPr>
        <p:sp>
          <p:nvSpPr>
            <p:cNvPr id="589" name="Google Shape;589;p40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Barlow"/>
                  <a:ea typeface="Barlow"/>
                  <a:cs typeface="Barlow"/>
                  <a:sym typeface="Barlow"/>
                </a:rPr>
                <a:t>5</a:t>
              </a:r>
              <a:endParaRPr sz="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591" name="Google Shape;591;p40"/>
          <p:cNvGrpSpPr/>
          <p:nvPr/>
        </p:nvGrpSpPr>
        <p:grpSpPr>
          <a:xfrm>
            <a:off x="6880814" y="3728700"/>
            <a:ext cx="473400" cy="473400"/>
            <a:chOff x="6880814" y="3576300"/>
            <a:chExt cx="473400" cy="473400"/>
          </a:xfrm>
        </p:grpSpPr>
        <p:sp>
          <p:nvSpPr>
            <p:cNvPr id="592" name="Google Shape;592;p40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Barlow"/>
                  <a:ea typeface="Barlow"/>
                  <a:cs typeface="Barlow"/>
                  <a:sym typeface="Barlow"/>
                </a:rPr>
                <a:t>6</a:t>
              </a:r>
              <a:endParaRPr sz="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594" name="Google Shape;594;p40"/>
          <p:cNvGrpSpPr/>
          <p:nvPr/>
        </p:nvGrpSpPr>
        <p:grpSpPr>
          <a:xfrm>
            <a:off x="4852739" y="3728700"/>
            <a:ext cx="473400" cy="473400"/>
            <a:chOff x="4852739" y="3576300"/>
            <a:chExt cx="473400" cy="473400"/>
          </a:xfrm>
        </p:grpSpPr>
        <p:sp>
          <p:nvSpPr>
            <p:cNvPr id="595" name="Google Shape;595;p40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Barlow"/>
                  <a:ea typeface="Barlow"/>
                  <a:cs typeface="Barlow"/>
                  <a:sym typeface="Barlow"/>
                </a:rPr>
                <a:t>4</a:t>
              </a:r>
              <a:endParaRPr sz="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597" name="Google Shape;597;p40"/>
          <p:cNvGrpSpPr/>
          <p:nvPr/>
        </p:nvGrpSpPr>
        <p:grpSpPr>
          <a:xfrm>
            <a:off x="2824664" y="3728700"/>
            <a:ext cx="473400" cy="473400"/>
            <a:chOff x="2824664" y="3576300"/>
            <a:chExt cx="473400" cy="473400"/>
          </a:xfrm>
        </p:grpSpPr>
        <p:sp>
          <p:nvSpPr>
            <p:cNvPr id="598" name="Google Shape;598;p40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Barlow"/>
                  <a:ea typeface="Barlow"/>
                  <a:cs typeface="Barlow"/>
                  <a:sym typeface="Barlow"/>
                </a:rPr>
                <a:t>2</a:t>
              </a:r>
              <a:endParaRPr sz="6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600" name="Google Shape;600;p40"/>
          <p:cNvSpPr txBox="1"/>
          <p:nvPr/>
        </p:nvSpPr>
        <p:spPr>
          <a:xfrm>
            <a:off x="1379850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Define Goals</a:t>
            </a:r>
            <a:endParaRPr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1" name="Google Shape;601;p40"/>
          <p:cNvSpPr txBox="1"/>
          <p:nvPr/>
        </p:nvSpPr>
        <p:spPr>
          <a:xfrm>
            <a:off x="3377205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Build data analysis toolkit</a:t>
            </a:r>
            <a:endParaRPr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2" name="Google Shape;602;p40"/>
          <p:cNvSpPr txBox="1"/>
          <p:nvPr/>
        </p:nvSpPr>
        <p:spPr>
          <a:xfrm>
            <a:off x="5212080" y="1308500"/>
            <a:ext cx="197248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Compare Current Data against historical trends</a:t>
            </a:r>
            <a:endParaRPr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3" name="Google Shape;603;p40"/>
          <p:cNvSpPr txBox="1"/>
          <p:nvPr/>
        </p:nvSpPr>
        <p:spPr>
          <a:xfrm>
            <a:off x="241817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Clean Data</a:t>
            </a:r>
            <a:endParaRPr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4" name="Google Shape;604;p40"/>
          <p:cNvSpPr txBox="1"/>
          <p:nvPr/>
        </p:nvSpPr>
        <p:spPr>
          <a:xfrm>
            <a:off x="4211320" y="4216000"/>
            <a:ext cx="173736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Look for patterns and trends in the data</a:t>
            </a:r>
            <a:endParaRPr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5" name="Google Shape;605;p40"/>
          <p:cNvSpPr txBox="1"/>
          <p:nvPr/>
        </p:nvSpPr>
        <p:spPr>
          <a:xfrm>
            <a:off x="6474334" y="4216000"/>
            <a:ext cx="14250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Visualize data and interpret results</a:t>
            </a:r>
            <a:endParaRPr dirty="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How?</a:t>
            </a:r>
            <a:br>
              <a:rPr lang="en" dirty="0"/>
            </a:br>
            <a:r>
              <a:rPr lang="en" sz="1600" dirty="0">
                <a:solidFill>
                  <a:srgbClr val="FFFF00"/>
                </a:solidFill>
              </a:rPr>
              <a:t>Define Goals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6" y="1468588"/>
            <a:ext cx="4682067" cy="2468412"/>
          </a:xfrm>
        </p:spPr>
        <p:txBody>
          <a:bodyPr/>
          <a:lstStyle/>
          <a:p>
            <a:r>
              <a:rPr lang="en-IN" sz="1800" dirty="0"/>
              <a:t>Before starting to analyse data</a:t>
            </a:r>
          </a:p>
          <a:p>
            <a:pPr lvl="1"/>
            <a:r>
              <a:rPr lang="en-IN" sz="1800" dirty="0"/>
              <a:t>Set some clear objectives</a:t>
            </a:r>
          </a:p>
          <a:p>
            <a:r>
              <a:rPr lang="en-IN" sz="1800" dirty="0"/>
              <a:t>If no idea, you will stare at spreadsheet or scrolling through dataset</a:t>
            </a:r>
          </a:p>
          <a:p>
            <a:r>
              <a:rPr lang="en-IN" sz="1800" dirty="0"/>
              <a:t>Goal depends on the research, data collected and your role in research</a:t>
            </a:r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 descr="Hands on track">
            <a:extLst>
              <a:ext uri="{FF2B5EF4-FFF2-40B4-BE49-F238E27FC236}">
                <a16:creationId xmlns:a16="http://schemas.microsoft.com/office/drawing/2014/main" id="{FA99D891-82E2-45FE-A732-0EF217C7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2878" y="1403933"/>
            <a:ext cx="2207951" cy="1471967"/>
          </a:xfrm>
          <a:prstGeom prst="rect">
            <a:avLst/>
          </a:prstGeom>
        </p:spPr>
      </p:pic>
      <p:pic>
        <p:nvPicPr>
          <p:cNvPr id="9" name="Picture 8" descr="Three darts on bullseye">
            <a:extLst>
              <a:ext uri="{FF2B5EF4-FFF2-40B4-BE49-F238E27FC236}">
                <a16:creationId xmlns:a16="http://schemas.microsoft.com/office/drawing/2014/main" id="{31CBEEC1-0E8D-4B90-9FD7-8371B6BA7E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2879" y="3031066"/>
            <a:ext cx="2207952" cy="14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2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How?</a:t>
            </a:r>
            <a:br>
              <a:rPr lang="en" dirty="0"/>
            </a:br>
            <a:r>
              <a:rPr lang="en" sz="1600" dirty="0">
                <a:solidFill>
                  <a:srgbClr val="FFFF00"/>
                </a:solidFill>
              </a:rPr>
              <a:t>Linear Algebra and Calculus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6" y="1468588"/>
            <a:ext cx="4682067" cy="2468412"/>
          </a:xfrm>
        </p:spPr>
        <p:txBody>
          <a:bodyPr/>
          <a:lstStyle/>
          <a:p>
            <a:r>
              <a:rPr lang="en-US" sz="1800" b="1" dirty="0"/>
              <a:t>Linear Algebra: </a:t>
            </a:r>
            <a:r>
              <a:rPr lang="en-US" sz="1800" dirty="0"/>
              <a:t>Used in dimensionality reduction, eigenvalue decomposition, and linear regression.</a:t>
            </a:r>
          </a:p>
          <a:p>
            <a:r>
              <a:rPr lang="en-US" sz="1800" b="1" dirty="0"/>
              <a:t>Calculus: </a:t>
            </a:r>
            <a:r>
              <a:rPr lang="en-US" sz="1800" dirty="0"/>
              <a:t>Helps in optimization problems, like gradient descent in machine learning.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A99D891-82E2-45FE-A732-0EF217C7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403102" y="1403933"/>
            <a:ext cx="2027502" cy="1471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BEEC1-0E8D-4B90-9FD7-8371B6BA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6312879" y="3031871"/>
            <a:ext cx="2207952" cy="14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5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How?</a:t>
            </a:r>
            <a:br>
              <a:rPr lang="en" dirty="0"/>
            </a:br>
            <a:r>
              <a:rPr lang="en" sz="1600" dirty="0">
                <a:solidFill>
                  <a:srgbClr val="FFFF00"/>
                </a:solidFill>
              </a:rPr>
              <a:t>Probability and Statistics, DEs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6" y="1468588"/>
            <a:ext cx="4682067" cy="2468412"/>
          </a:xfrm>
        </p:spPr>
        <p:txBody>
          <a:bodyPr/>
          <a:lstStyle/>
          <a:p>
            <a:r>
              <a:rPr lang="en-US" sz="1800" b="1" dirty="0"/>
              <a:t>Probability and Statistics</a:t>
            </a:r>
            <a:r>
              <a:rPr lang="en-US" sz="1800" dirty="0"/>
              <a:t>: Used for hypothesis testing, probability distributions, and sampling.</a:t>
            </a:r>
          </a:p>
          <a:p>
            <a:pPr lvl="1"/>
            <a:r>
              <a:rPr lang="en-US" sz="1800" dirty="0"/>
              <a:t>Descriptive, Inferential, Regression, Time series analysis</a:t>
            </a:r>
          </a:p>
          <a:p>
            <a:r>
              <a:rPr lang="en-US" sz="1800" b="1" dirty="0"/>
              <a:t>Differential Equations:</a:t>
            </a:r>
            <a:r>
              <a:rPr lang="en-US" sz="1800" dirty="0"/>
              <a:t> Applied in modeling dynamic systems, like in epidemiology or physics-based simulations.</a:t>
            </a:r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A99D891-82E2-45FE-A732-0EF217C7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403102" y="1664298"/>
            <a:ext cx="2027502" cy="95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BEEC1-0E8D-4B90-9FD7-8371B6BA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6440450" y="3031871"/>
            <a:ext cx="1952810" cy="14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8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References</a:t>
            </a:r>
            <a:endParaRPr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381000" y="1705175"/>
            <a:ext cx="8635999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/>
              <a:t>Kenneth S B, Bruce B A, </a:t>
            </a:r>
            <a:r>
              <a:rPr lang="en-IN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 Design and Methods, A Process Approach</a:t>
            </a:r>
            <a:r>
              <a:rPr lang="en-IN" sz="1400" dirty="0"/>
              <a:t>, 8</a:t>
            </a:r>
            <a:r>
              <a:rPr lang="en-IN" sz="1400" baseline="30000" dirty="0"/>
              <a:t>th</a:t>
            </a:r>
            <a:r>
              <a:rPr lang="en-IN" sz="1400" dirty="0"/>
              <a:t> Edition, McGraw Hill, 2011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/>
              <a:t>Michael M, </a:t>
            </a:r>
            <a:r>
              <a:rPr lang="en-IN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Head First Data Analysis</a:t>
            </a:r>
            <a:r>
              <a:rPr lang="en-IN" sz="1400" dirty="0"/>
              <a:t>, </a:t>
            </a:r>
            <a:r>
              <a:rPr lang="en-IN" sz="1400" dirty="0" err="1"/>
              <a:t>Oreilly</a:t>
            </a:r>
            <a:r>
              <a:rPr lang="en-IN" sz="1400" dirty="0"/>
              <a:t>, 2009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 err="1"/>
              <a:t>Lymann</a:t>
            </a:r>
            <a:r>
              <a:rPr lang="en-IN" sz="1400" dirty="0"/>
              <a:t> R O, Michael L, </a:t>
            </a:r>
            <a:r>
              <a:rPr lang="en-IN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Introduction to Statistical Methods and Data Analysis</a:t>
            </a:r>
            <a:r>
              <a:rPr lang="en-IN" sz="1400" dirty="0"/>
              <a:t>, 6</a:t>
            </a:r>
            <a:r>
              <a:rPr lang="en-IN" sz="1400" baseline="30000" dirty="0"/>
              <a:t>th</a:t>
            </a:r>
            <a:r>
              <a:rPr lang="en-IN" sz="1400" dirty="0"/>
              <a:t> Edition, Cengage, 2010 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>
                <a:hlinkClick r:id="rId3"/>
              </a:rPr>
              <a:t>https://www.questionpro.com/blog/data-analysis-in-research/</a:t>
            </a:r>
            <a:endParaRPr lang="en-IN" sz="1400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>
                <a:hlinkClick r:id="rId4"/>
              </a:rPr>
              <a:t>https://www.geckoboard.com/blog/how-to-analyze-data/</a:t>
            </a:r>
            <a:endParaRPr lang="en-IN" sz="1400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>
                <a:hlinkClick r:id="rId5"/>
              </a:rPr>
              <a:t>https://www.analyticsfordecisions.com/importance-of-data-analysis-in-research/</a:t>
            </a:r>
            <a:endParaRPr lang="en-IN" sz="1400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>
                <a:hlinkClick r:id="rId6"/>
              </a:rPr>
              <a:t>Qualitative Data Analysis Techniques</a:t>
            </a:r>
            <a:endParaRPr lang="en-IN" sz="1400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sz="1400" dirty="0">
                <a:hlinkClick r:id="rId7"/>
              </a:rPr>
              <a:t>Collecting and </a:t>
            </a:r>
            <a:r>
              <a:rPr lang="en-IN" sz="1400" dirty="0" err="1">
                <a:hlinkClick r:id="rId7"/>
              </a:rPr>
              <a:t>Analyzing</a:t>
            </a:r>
            <a:r>
              <a:rPr lang="en-IN" sz="1400" dirty="0">
                <a:hlinkClick r:id="rId7"/>
              </a:rPr>
              <a:t> Data</a:t>
            </a:r>
            <a:endParaRPr lang="en-IN" sz="1400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endParaRPr sz="1400"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Graphic 2" descr="Calculator outline">
            <a:extLst>
              <a:ext uri="{FF2B5EF4-FFF2-40B4-BE49-F238E27FC236}">
                <a16:creationId xmlns:a16="http://schemas.microsoft.com/office/drawing/2014/main" id="{82AA6465-FEC1-43F7-98B3-B82FAECD71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7400" y="268493"/>
            <a:ext cx="472440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90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How?</a:t>
            </a:r>
            <a:br>
              <a:rPr lang="en" dirty="0"/>
            </a:br>
            <a:r>
              <a:rPr lang="en" sz="1600" dirty="0">
                <a:solidFill>
                  <a:srgbClr val="FFFF00"/>
                </a:solidFill>
              </a:rPr>
              <a:t>Graph Theory and Numerical Analysis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6" y="1468588"/>
            <a:ext cx="5083971" cy="2468412"/>
          </a:xfrm>
        </p:spPr>
        <p:txBody>
          <a:bodyPr/>
          <a:lstStyle/>
          <a:p>
            <a:r>
              <a:rPr lang="en-US" sz="1800" b="1" dirty="0"/>
              <a:t>Graph Theory: </a:t>
            </a:r>
            <a:r>
              <a:rPr lang="en-US" sz="1800" dirty="0"/>
              <a:t>Useful for analyzing networks and relationships in data.</a:t>
            </a:r>
          </a:p>
          <a:p>
            <a:r>
              <a:rPr lang="en-US" sz="1800" b="1" dirty="0"/>
              <a:t>Numerical Analysis: </a:t>
            </a:r>
            <a:r>
              <a:rPr lang="en-US" sz="1800" dirty="0"/>
              <a:t>Helps in solving complex mathematical problems efficiently.</a:t>
            </a:r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A99D891-82E2-45FE-A732-0EF217C7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674666" y="1664298"/>
            <a:ext cx="1484373" cy="95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BEEC1-0E8D-4B90-9FD7-8371B6BA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6491190" y="3031871"/>
            <a:ext cx="1851330" cy="14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20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Mathematics: How?</a:t>
            </a:r>
            <a:br>
              <a:rPr lang="en" dirty="0"/>
            </a:br>
            <a:r>
              <a:rPr lang="en" sz="1600" dirty="0">
                <a:solidFill>
                  <a:srgbClr val="FFFF00"/>
                </a:solidFill>
              </a:rPr>
              <a:t>Data Compression and Optimization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63E1-BF62-418D-B0BD-E140EBE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6" y="1468588"/>
            <a:ext cx="5083971" cy="2468412"/>
          </a:xfrm>
        </p:spPr>
        <p:txBody>
          <a:bodyPr/>
          <a:lstStyle/>
          <a:p>
            <a:r>
              <a:rPr lang="en-US" sz="1800" b="1" dirty="0"/>
              <a:t>Data Compression:  </a:t>
            </a:r>
            <a:r>
              <a:rPr lang="en-US" sz="1800" dirty="0"/>
              <a:t>Mathematical techniques like the Huffman coding algorithm are used for data compression, reducing the storage space required. </a:t>
            </a:r>
          </a:p>
          <a:p>
            <a:r>
              <a:rPr lang="en-US" sz="1800" b="1" dirty="0"/>
              <a:t>Optimization Problems:</a:t>
            </a:r>
            <a:r>
              <a:rPr lang="en-US" sz="1800" dirty="0"/>
              <a:t> Mathematics is used to solve optimization problems, such as finding the best route for delivery trucks or the optimal allocation of resources.</a:t>
            </a:r>
          </a:p>
          <a:p>
            <a:endParaRPr lang="en-IN" sz="1800"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grpSp>
        <p:nvGrpSpPr>
          <p:cNvPr id="309" name="Google Shape;309;p25"/>
          <p:cNvGrpSpPr/>
          <p:nvPr/>
        </p:nvGrpSpPr>
        <p:grpSpPr>
          <a:xfrm>
            <a:off x="8407098" y="316978"/>
            <a:ext cx="419938" cy="419938"/>
            <a:chOff x="6908501" y="2969995"/>
            <a:chExt cx="457200" cy="457200"/>
          </a:xfrm>
        </p:grpSpPr>
        <p:sp>
          <p:nvSpPr>
            <p:cNvPr id="310" name="Google Shape;310;p25"/>
            <p:cNvSpPr/>
            <p:nvPr/>
          </p:nvSpPr>
          <p:spPr>
            <a:xfrm>
              <a:off x="6994226" y="29699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6908501" y="29699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A99D891-82E2-45FE-A732-0EF217C7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674666" y="1809913"/>
            <a:ext cx="1484373" cy="660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BEEC1-0E8D-4B90-9FD7-8371B6BA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6491190" y="3374564"/>
            <a:ext cx="1851330" cy="7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73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5"/>
          <p:cNvSpPr txBox="1">
            <a:spLocks noGrp="1"/>
          </p:cNvSpPr>
          <p:nvPr>
            <p:ph type="title"/>
          </p:nvPr>
        </p:nvSpPr>
        <p:spPr>
          <a:xfrm>
            <a:off x="614975" y="1156200"/>
            <a:ext cx="3613200" cy="92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Thanks!</a:t>
            </a:r>
            <a:endParaRPr sz="7200"/>
          </a:p>
        </p:txBody>
      </p:sp>
      <p:sp>
        <p:nvSpPr>
          <p:cNvPr id="502" name="Google Shape;502;p35"/>
          <p:cNvSpPr txBox="1">
            <a:spLocks noGrp="1"/>
          </p:cNvSpPr>
          <p:nvPr>
            <p:ph type="body" idx="1"/>
          </p:nvPr>
        </p:nvSpPr>
        <p:spPr>
          <a:xfrm>
            <a:off x="614975" y="2134950"/>
            <a:ext cx="3613200" cy="186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Any questions?</a:t>
            </a:r>
            <a:endParaRPr b="1" dirty="0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You can reach me at: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 dirty="0"/>
              <a:t>panch.m@iittp.ac.in</a:t>
            </a:r>
            <a:endParaRPr dirty="0"/>
          </a:p>
        </p:txBody>
      </p:sp>
      <p:sp>
        <p:nvSpPr>
          <p:cNvPr id="503" name="Google Shape;503;p3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pic>
        <p:nvPicPr>
          <p:cNvPr id="504" name="Google Shape;504;p35"/>
          <p:cNvPicPr preferRelativeResize="0"/>
          <p:nvPr/>
        </p:nvPicPr>
        <p:blipFill>
          <a:blip r:embed="rId3"/>
          <a:srcRect l="20562" r="20562"/>
          <a:stretch/>
        </p:blipFill>
        <p:spPr>
          <a:xfrm>
            <a:off x="4866750" y="680025"/>
            <a:ext cx="3351300" cy="37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</a:t>
            </a:r>
            <a:endParaRPr dirty="0"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</a:rPr>
              <a:t>What is Data?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</a:t>
            </a:r>
            <a:endParaRPr sz="96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CF0449-7A15-48FF-95DA-134940B3A698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47510" y="2023788"/>
            <a:ext cx="1168232" cy="1112636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4CD2A2-B8D9-4955-9A79-4649E55E4CD1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4729017" y="2715224"/>
            <a:ext cx="1117777" cy="455441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628FC0-0FCB-499E-9792-1B050B4B2C1B}"/>
              </a:ext>
            </a:extLst>
          </p:cNvPr>
          <p:cNvCxnSpPr>
            <a:cxnSpLocks/>
            <a:stCxn id="21" idx="2"/>
          </p:cNvCxnSpPr>
          <p:nvPr/>
        </p:nvCxnSpPr>
        <p:spPr>
          <a:xfrm flipH="1" flipV="1">
            <a:off x="4747509" y="3186033"/>
            <a:ext cx="1099284" cy="387085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459DAC-B4BC-43CE-B599-4542EE63335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32469" y="3158649"/>
            <a:ext cx="1183272" cy="1105905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E4B779-F49B-40C6-A335-83837D6A3108}"/>
              </a:ext>
            </a:extLst>
          </p:cNvPr>
          <p:cNvCxnSpPr>
            <a:cxnSpLocks/>
            <a:endCxn id="23" idx="5"/>
          </p:cNvCxnSpPr>
          <p:nvPr/>
        </p:nvCxnSpPr>
        <p:spPr>
          <a:xfrm flipH="1" flipV="1">
            <a:off x="3498924" y="2023787"/>
            <a:ext cx="1183272" cy="1056542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524C70-A268-4AFB-A9EA-2EC5565C5F14}"/>
              </a:ext>
            </a:extLst>
          </p:cNvPr>
          <p:cNvCxnSpPr>
            <a:cxnSpLocks/>
            <a:endCxn id="24" idx="6"/>
          </p:cNvCxnSpPr>
          <p:nvPr/>
        </p:nvCxnSpPr>
        <p:spPr>
          <a:xfrm flipH="1" flipV="1">
            <a:off x="3567872" y="2715224"/>
            <a:ext cx="1114320" cy="365103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EAFFCE-3C4F-4525-9BF2-5604E70634E2}"/>
              </a:ext>
            </a:extLst>
          </p:cNvPr>
          <p:cNvCxnSpPr>
            <a:cxnSpLocks/>
            <a:endCxn id="25" idx="6"/>
          </p:cNvCxnSpPr>
          <p:nvPr/>
        </p:nvCxnSpPr>
        <p:spPr>
          <a:xfrm flipH="1">
            <a:off x="3567872" y="3080328"/>
            <a:ext cx="1114322" cy="492789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73829F-D214-475F-8390-E331BF22DC1C}"/>
              </a:ext>
            </a:extLst>
          </p:cNvPr>
          <p:cNvCxnSpPr>
            <a:cxnSpLocks/>
            <a:endCxn id="26" idx="7"/>
          </p:cNvCxnSpPr>
          <p:nvPr/>
        </p:nvCxnSpPr>
        <p:spPr>
          <a:xfrm flipH="1">
            <a:off x="3498924" y="3080328"/>
            <a:ext cx="1183269" cy="1184226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9A6F2B5-13B3-4AA1-88C9-79A52086A35F}"/>
              </a:ext>
            </a:extLst>
          </p:cNvPr>
          <p:cNvSpPr/>
          <p:nvPr/>
        </p:nvSpPr>
        <p:spPr>
          <a:xfrm>
            <a:off x="4085424" y="2531379"/>
            <a:ext cx="1243820" cy="1243820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4327E-1DCF-4D48-99D9-221E0DDF3F95}"/>
              </a:ext>
            </a:extLst>
          </p:cNvPr>
          <p:cNvSpPr/>
          <p:nvPr/>
        </p:nvSpPr>
        <p:spPr>
          <a:xfrm>
            <a:off x="5846793" y="1621927"/>
            <a:ext cx="470808" cy="47080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FEC20B-107D-45A6-8E15-45F59E2C1334}"/>
              </a:ext>
            </a:extLst>
          </p:cNvPr>
          <p:cNvSpPr/>
          <p:nvPr/>
        </p:nvSpPr>
        <p:spPr>
          <a:xfrm>
            <a:off x="5846793" y="2479820"/>
            <a:ext cx="470808" cy="47080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7F781A-62AA-4DD8-A655-645B532EAEFE}"/>
              </a:ext>
            </a:extLst>
          </p:cNvPr>
          <p:cNvSpPr/>
          <p:nvPr/>
        </p:nvSpPr>
        <p:spPr>
          <a:xfrm>
            <a:off x="5846793" y="3337713"/>
            <a:ext cx="470808" cy="47080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1124E-44E0-41A7-B918-9E177B710C36}"/>
              </a:ext>
            </a:extLst>
          </p:cNvPr>
          <p:cNvSpPr/>
          <p:nvPr/>
        </p:nvSpPr>
        <p:spPr>
          <a:xfrm>
            <a:off x="5846793" y="4195606"/>
            <a:ext cx="470808" cy="47080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5FE88E-9CF9-41CF-88BF-87F33C64E5D6}"/>
              </a:ext>
            </a:extLst>
          </p:cNvPr>
          <p:cNvSpPr/>
          <p:nvPr/>
        </p:nvSpPr>
        <p:spPr>
          <a:xfrm>
            <a:off x="3097064" y="1621927"/>
            <a:ext cx="470808" cy="47080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201228-754A-42FC-86EA-62DB1E0E6799}"/>
              </a:ext>
            </a:extLst>
          </p:cNvPr>
          <p:cNvSpPr/>
          <p:nvPr/>
        </p:nvSpPr>
        <p:spPr>
          <a:xfrm>
            <a:off x="3097064" y="2479820"/>
            <a:ext cx="470808" cy="47080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203D83-FC88-4EF2-9A91-12D3AC7A6907}"/>
              </a:ext>
            </a:extLst>
          </p:cNvPr>
          <p:cNvSpPr/>
          <p:nvPr/>
        </p:nvSpPr>
        <p:spPr>
          <a:xfrm>
            <a:off x="3097064" y="3337713"/>
            <a:ext cx="470808" cy="47080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8E084E-3844-4B04-8EC1-0A7F98D29D89}"/>
              </a:ext>
            </a:extLst>
          </p:cNvPr>
          <p:cNvSpPr/>
          <p:nvPr/>
        </p:nvSpPr>
        <p:spPr>
          <a:xfrm>
            <a:off x="3097064" y="4195606"/>
            <a:ext cx="470808" cy="47080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640D47-2CD5-45D0-A8F4-71EC34A4710F}"/>
              </a:ext>
            </a:extLst>
          </p:cNvPr>
          <p:cNvSpPr txBox="1"/>
          <p:nvPr/>
        </p:nvSpPr>
        <p:spPr>
          <a:xfrm>
            <a:off x="6391310" y="1755756"/>
            <a:ext cx="2181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Images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4E8704-E6D3-4C57-B9A3-10787DF41B27}"/>
              </a:ext>
            </a:extLst>
          </p:cNvPr>
          <p:cNvSpPr txBox="1"/>
          <p:nvPr/>
        </p:nvSpPr>
        <p:spPr>
          <a:xfrm>
            <a:off x="6398940" y="2592306"/>
            <a:ext cx="2181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Numbers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8D07C2-03EF-42D4-A7F1-7C2C05240F04}"/>
              </a:ext>
            </a:extLst>
          </p:cNvPr>
          <p:cNvSpPr txBox="1"/>
          <p:nvPr/>
        </p:nvSpPr>
        <p:spPr>
          <a:xfrm>
            <a:off x="6433290" y="3496184"/>
            <a:ext cx="2181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Graphs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1A49DD-A62D-47A5-B351-6FCBF60B14B5}"/>
              </a:ext>
            </a:extLst>
          </p:cNvPr>
          <p:cNvSpPr txBox="1"/>
          <p:nvPr/>
        </p:nvSpPr>
        <p:spPr>
          <a:xfrm>
            <a:off x="6391309" y="4369518"/>
            <a:ext cx="2181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Measurement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8B73D5-FD87-4A9B-A42D-67DEDEE8E869}"/>
              </a:ext>
            </a:extLst>
          </p:cNvPr>
          <p:cNvSpPr txBox="1"/>
          <p:nvPr/>
        </p:nvSpPr>
        <p:spPr>
          <a:xfrm>
            <a:off x="758178" y="1733307"/>
            <a:ext cx="22651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Quantities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00CBD3-1CA3-412D-A397-EDD524254143}"/>
              </a:ext>
            </a:extLst>
          </p:cNvPr>
          <p:cNvSpPr txBox="1"/>
          <p:nvPr/>
        </p:nvSpPr>
        <p:spPr>
          <a:xfrm>
            <a:off x="781610" y="2609352"/>
            <a:ext cx="22651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Information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43102F-FC6E-4404-8C0E-5FD9ADAF4B1C}"/>
              </a:ext>
            </a:extLst>
          </p:cNvPr>
          <p:cNvSpPr txBox="1"/>
          <p:nvPr/>
        </p:nvSpPr>
        <p:spPr>
          <a:xfrm>
            <a:off x="722960" y="3441609"/>
            <a:ext cx="22651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Facts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FD836B-3897-4504-A9AF-48DC3531E661}"/>
              </a:ext>
            </a:extLst>
          </p:cNvPr>
          <p:cNvSpPr txBox="1"/>
          <p:nvPr/>
        </p:nvSpPr>
        <p:spPr>
          <a:xfrm>
            <a:off x="711894" y="4323729"/>
            <a:ext cx="22651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Observations</a:t>
            </a:r>
            <a:endParaRPr lang="ko-KR" altLang="en-US" sz="9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8CE404-5BE1-4DAF-8389-3D56D4B24716}"/>
              </a:ext>
            </a:extLst>
          </p:cNvPr>
          <p:cNvSpPr txBox="1"/>
          <p:nvPr/>
        </p:nvSpPr>
        <p:spPr>
          <a:xfrm>
            <a:off x="3973020" y="3858294"/>
            <a:ext cx="14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Data</a:t>
            </a:r>
            <a:endParaRPr lang="ko-KR" altLang="en-US" sz="15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52F6603D-5175-4D52-AA83-1AED02B93734}"/>
              </a:ext>
            </a:extLst>
          </p:cNvPr>
          <p:cNvSpPr/>
          <p:nvPr/>
        </p:nvSpPr>
        <p:spPr>
          <a:xfrm rot="3299292">
            <a:off x="4542623" y="2794803"/>
            <a:ext cx="296977" cy="727694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54" name="Rectangle 130">
            <a:extLst>
              <a:ext uri="{FF2B5EF4-FFF2-40B4-BE49-F238E27FC236}">
                <a16:creationId xmlns:a16="http://schemas.microsoft.com/office/drawing/2014/main" id="{22840B44-FB97-4A1B-9F2D-B2CFA2B8FF2C}"/>
              </a:ext>
            </a:extLst>
          </p:cNvPr>
          <p:cNvSpPr/>
          <p:nvPr/>
        </p:nvSpPr>
        <p:spPr>
          <a:xfrm>
            <a:off x="5963969" y="4317803"/>
            <a:ext cx="235688" cy="236758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tx1"/>
              </a:solidFill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969F1471-724C-4C39-9417-6F8673A89D1B}"/>
              </a:ext>
            </a:extLst>
          </p:cNvPr>
          <p:cNvSpPr/>
          <p:nvPr/>
        </p:nvSpPr>
        <p:spPr>
          <a:xfrm>
            <a:off x="5964810" y="2579739"/>
            <a:ext cx="248942" cy="248537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id="{4913A140-182E-4478-B538-242A065FDDEE}"/>
              </a:ext>
            </a:extLst>
          </p:cNvPr>
          <p:cNvSpPr/>
          <p:nvPr/>
        </p:nvSpPr>
        <p:spPr>
          <a:xfrm rot="16200000">
            <a:off x="3215546" y="2582439"/>
            <a:ext cx="230492" cy="274807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57" name="Freeform 18">
            <a:extLst>
              <a:ext uri="{FF2B5EF4-FFF2-40B4-BE49-F238E27FC236}">
                <a16:creationId xmlns:a16="http://schemas.microsoft.com/office/drawing/2014/main" id="{B173D6A7-C9C9-41DD-847C-8385C166B96D}"/>
              </a:ext>
            </a:extLst>
          </p:cNvPr>
          <p:cNvSpPr/>
          <p:nvPr/>
        </p:nvSpPr>
        <p:spPr>
          <a:xfrm>
            <a:off x="5943939" y="3430924"/>
            <a:ext cx="286208" cy="230990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58" name="Oval 7">
            <a:extLst>
              <a:ext uri="{FF2B5EF4-FFF2-40B4-BE49-F238E27FC236}">
                <a16:creationId xmlns:a16="http://schemas.microsoft.com/office/drawing/2014/main" id="{5E63E9E1-AF7A-42A6-A025-AA0022BC8391}"/>
              </a:ext>
            </a:extLst>
          </p:cNvPr>
          <p:cNvSpPr/>
          <p:nvPr/>
        </p:nvSpPr>
        <p:spPr>
          <a:xfrm>
            <a:off x="3209527" y="4310111"/>
            <a:ext cx="244450" cy="24445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59" name="Rectangle 16">
            <a:extLst>
              <a:ext uri="{FF2B5EF4-FFF2-40B4-BE49-F238E27FC236}">
                <a16:creationId xmlns:a16="http://schemas.microsoft.com/office/drawing/2014/main" id="{C3460AB6-7092-4FF4-A88B-A7BDEAE4AB2D}"/>
              </a:ext>
            </a:extLst>
          </p:cNvPr>
          <p:cNvSpPr/>
          <p:nvPr/>
        </p:nvSpPr>
        <p:spPr>
          <a:xfrm>
            <a:off x="3204137" y="3486653"/>
            <a:ext cx="266671" cy="1752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60" name="Round Same Side Corner Rectangle 36">
            <a:extLst>
              <a:ext uri="{FF2B5EF4-FFF2-40B4-BE49-F238E27FC236}">
                <a16:creationId xmlns:a16="http://schemas.microsoft.com/office/drawing/2014/main" id="{DB041E5C-C7A2-4040-90E0-53DF3E4E0414}"/>
              </a:ext>
            </a:extLst>
          </p:cNvPr>
          <p:cNvSpPr>
            <a:spLocks noChangeAspect="1"/>
          </p:cNvSpPr>
          <p:nvPr/>
        </p:nvSpPr>
        <p:spPr>
          <a:xfrm>
            <a:off x="5963969" y="1744206"/>
            <a:ext cx="245189" cy="19385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61" name="Oval 21">
            <a:extLst>
              <a:ext uri="{FF2B5EF4-FFF2-40B4-BE49-F238E27FC236}">
                <a16:creationId xmlns:a16="http://schemas.microsoft.com/office/drawing/2014/main" id="{88D32838-82E1-44DE-A8A1-54F5052F60D8}"/>
              </a:ext>
            </a:extLst>
          </p:cNvPr>
          <p:cNvSpPr>
            <a:spLocks noChangeAspect="1"/>
          </p:cNvSpPr>
          <p:nvPr/>
        </p:nvSpPr>
        <p:spPr>
          <a:xfrm>
            <a:off x="3202477" y="1718441"/>
            <a:ext cx="258407" cy="26056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67" name="Oval 22">
            <a:extLst>
              <a:ext uri="{FF2B5EF4-FFF2-40B4-BE49-F238E27FC236}">
                <a16:creationId xmlns:a16="http://schemas.microsoft.com/office/drawing/2014/main" id="{581208FC-2E98-4743-90FE-001C062C5BFE}"/>
              </a:ext>
            </a:extLst>
          </p:cNvPr>
          <p:cNvSpPr>
            <a:spLocks/>
          </p:cNvSpPr>
          <p:nvPr/>
        </p:nvSpPr>
        <p:spPr>
          <a:xfrm>
            <a:off x="8320562" y="300384"/>
            <a:ext cx="551922" cy="522592"/>
          </a:xfrm>
          <a:custGeom>
            <a:avLst/>
            <a:gdLst/>
            <a:ahLst/>
            <a:cxnLst/>
            <a:rect l="l" t="t" r="r" b="b"/>
            <a:pathLst>
              <a:path w="3880153" h="3953697">
                <a:moveTo>
                  <a:pt x="1455" y="3168352"/>
                </a:moveTo>
                <a:cubicBezTo>
                  <a:pt x="205207" y="3400679"/>
                  <a:pt x="634857" y="3494667"/>
                  <a:pt x="960501" y="3505633"/>
                </a:cubicBezTo>
                <a:cubicBezTo>
                  <a:pt x="1028690" y="3627447"/>
                  <a:pt x="1119686" y="3734676"/>
                  <a:pt x="1227538" y="3821974"/>
                </a:cubicBezTo>
                <a:cubicBezTo>
                  <a:pt x="1160267" y="3830083"/>
                  <a:pt x="1089308" y="3833153"/>
                  <a:pt x="1014889" y="3832102"/>
                </a:cubicBezTo>
                <a:cubicBezTo>
                  <a:pt x="621954" y="3837001"/>
                  <a:pt x="201774" y="3729237"/>
                  <a:pt x="6261" y="3480618"/>
                </a:cubicBezTo>
                <a:cubicBezTo>
                  <a:pt x="13084" y="3484795"/>
                  <a:pt x="14745" y="3457252"/>
                  <a:pt x="1455" y="3168352"/>
                </a:cubicBezTo>
                <a:close/>
                <a:moveTo>
                  <a:pt x="3880153" y="3138359"/>
                </a:moveTo>
                <a:cubicBezTo>
                  <a:pt x="3866863" y="3427259"/>
                  <a:pt x="3868524" y="3454802"/>
                  <a:pt x="3875347" y="3450625"/>
                </a:cubicBezTo>
                <a:cubicBezTo>
                  <a:pt x="3706183" y="3641999"/>
                  <a:pt x="3368822" y="3808933"/>
                  <a:pt x="2885642" y="3802109"/>
                </a:cubicBezTo>
                <a:cubicBezTo>
                  <a:pt x="2813626" y="3803007"/>
                  <a:pt x="2740694" y="3800121"/>
                  <a:pt x="2668496" y="3792296"/>
                </a:cubicBezTo>
                <a:cubicBezTo>
                  <a:pt x="2770475" y="3703843"/>
                  <a:pt x="2855364" y="3596451"/>
                  <a:pt x="2918364" y="3475766"/>
                </a:cubicBezTo>
                <a:cubicBezTo>
                  <a:pt x="3244332" y="3465202"/>
                  <a:pt x="3675828" y="3371339"/>
                  <a:pt x="3880153" y="3138359"/>
                </a:cubicBezTo>
                <a:close/>
                <a:moveTo>
                  <a:pt x="2029821" y="3074540"/>
                </a:moveTo>
                <a:cubicBezTo>
                  <a:pt x="2072358" y="3090570"/>
                  <a:pt x="2100256" y="3117016"/>
                  <a:pt x="2101178" y="3147049"/>
                </a:cubicBezTo>
                <a:cubicBezTo>
                  <a:pt x="2102135" y="3178198"/>
                  <a:pt x="2073853" y="3206004"/>
                  <a:pt x="2029821" y="3222855"/>
                </a:cubicBezTo>
                <a:close/>
                <a:moveTo>
                  <a:pt x="1455" y="2758032"/>
                </a:moveTo>
                <a:cubicBezTo>
                  <a:pt x="177591" y="2958870"/>
                  <a:pt x="522539" y="3056328"/>
                  <a:pt x="823260" y="3085716"/>
                </a:cubicBezTo>
                <a:cubicBezTo>
                  <a:pt x="836237" y="3203756"/>
                  <a:pt x="868282" y="3316114"/>
                  <a:pt x="916781" y="3419465"/>
                </a:cubicBezTo>
                <a:cubicBezTo>
                  <a:pt x="553826" y="3407844"/>
                  <a:pt x="185565" y="3298305"/>
                  <a:pt x="6261" y="3070298"/>
                </a:cubicBezTo>
                <a:cubicBezTo>
                  <a:pt x="13084" y="3074475"/>
                  <a:pt x="14745" y="3046932"/>
                  <a:pt x="1455" y="2758032"/>
                </a:cubicBezTo>
                <a:close/>
                <a:moveTo>
                  <a:pt x="3880153" y="2733869"/>
                </a:moveTo>
                <a:cubicBezTo>
                  <a:pt x="3866863" y="3022769"/>
                  <a:pt x="3868524" y="3050312"/>
                  <a:pt x="3875347" y="3046135"/>
                </a:cubicBezTo>
                <a:cubicBezTo>
                  <a:pt x="3714650" y="3227931"/>
                  <a:pt x="3402172" y="3387671"/>
                  <a:pt x="2957054" y="3395450"/>
                </a:cubicBezTo>
                <a:cubicBezTo>
                  <a:pt x="3001703" y="3291967"/>
                  <a:pt x="3030894" y="3180307"/>
                  <a:pt x="3041718" y="3063353"/>
                </a:cubicBezTo>
                <a:cubicBezTo>
                  <a:pt x="3346235" y="3035739"/>
                  <a:pt x="3700756" y="2938426"/>
                  <a:pt x="3880153" y="2733869"/>
                </a:cubicBezTo>
                <a:close/>
                <a:moveTo>
                  <a:pt x="1820161" y="2670546"/>
                </a:moveTo>
                <a:lnTo>
                  <a:pt x="1820161" y="2807794"/>
                </a:lnTo>
                <a:cubicBezTo>
                  <a:pt x="1784534" y="2791726"/>
                  <a:pt x="1761919" y="2767633"/>
                  <a:pt x="1761090" y="2740643"/>
                </a:cubicBezTo>
                <a:cubicBezTo>
                  <a:pt x="1760228" y="2712584"/>
                  <a:pt x="1783091" y="2687237"/>
                  <a:pt x="1820161" y="2670546"/>
                </a:cubicBezTo>
                <a:close/>
                <a:moveTo>
                  <a:pt x="1820161" y="2351698"/>
                </a:moveTo>
                <a:lnTo>
                  <a:pt x="1820161" y="2426781"/>
                </a:lnTo>
                <a:cubicBezTo>
                  <a:pt x="1541058" y="2454722"/>
                  <a:pt x="1332994" y="2587385"/>
                  <a:pt x="1337817" y="2744384"/>
                </a:cubicBezTo>
                <a:cubicBezTo>
                  <a:pt x="1342529" y="2897779"/>
                  <a:pt x="1548926" y="3024362"/>
                  <a:pt x="1820161" y="3051732"/>
                </a:cubicBezTo>
                <a:lnTo>
                  <a:pt x="1820161" y="3217389"/>
                </a:lnTo>
                <a:cubicBezTo>
                  <a:pt x="1786002" y="3201854"/>
                  <a:pt x="1763663" y="3178972"/>
                  <a:pt x="1761274" y="3153060"/>
                </a:cubicBezTo>
                <a:lnTo>
                  <a:pt x="1338460" y="3164281"/>
                </a:lnTo>
                <a:cubicBezTo>
                  <a:pt x="1352256" y="3313879"/>
                  <a:pt x="1556620" y="3434536"/>
                  <a:pt x="1820161" y="3461071"/>
                </a:cubicBezTo>
                <a:lnTo>
                  <a:pt x="1820161" y="3539697"/>
                </a:lnTo>
                <a:lnTo>
                  <a:pt x="2029821" y="3539697"/>
                </a:lnTo>
                <a:lnTo>
                  <a:pt x="2029821" y="3462128"/>
                </a:lnTo>
                <a:cubicBezTo>
                  <a:pt x="2315071" y="3436849"/>
                  <a:pt x="2529344" y="3302606"/>
                  <a:pt x="2524450" y="3143308"/>
                </a:cubicBezTo>
                <a:cubicBezTo>
                  <a:pt x="2519668" y="2987610"/>
                  <a:pt x="2307099" y="2859535"/>
                  <a:pt x="2029821" y="2834965"/>
                </a:cubicBezTo>
                <a:lnTo>
                  <a:pt x="2029821" y="2665297"/>
                </a:lnTo>
                <a:cubicBezTo>
                  <a:pt x="2070848" y="2680600"/>
                  <a:pt x="2098329" y="2705732"/>
                  <a:pt x="2100994" y="2734632"/>
                </a:cubicBezTo>
                <a:lnTo>
                  <a:pt x="2523807" y="2723411"/>
                </a:lnTo>
                <a:cubicBezTo>
                  <a:pt x="2509797" y="2571487"/>
                  <a:pt x="2299247" y="2449410"/>
                  <a:pt x="2029821" y="2425195"/>
                </a:cubicBezTo>
                <a:lnTo>
                  <a:pt x="2029821" y="2351698"/>
                </a:lnTo>
                <a:close/>
                <a:moveTo>
                  <a:pt x="1455" y="2347712"/>
                </a:moveTo>
                <a:cubicBezTo>
                  <a:pt x="183117" y="2554851"/>
                  <a:pt x="544352" y="2652021"/>
                  <a:pt x="851373" y="2678440"/>
                </a:cubicBezTo>
                <a:cubicBezTo>
                  <a:pt x="827251" y="2766976"/>
                  <a:pt x="815133" y="2860130"/>
                  <a:pt x="815133" y="2956114"/>
                </a:cubicBezTo>
                <a:cubicBezTo>
                  <a:pt x="815133" y="2971896"/>
                  <a:pt x="815461" y="2987602"/>
                  <a:pt x="817509" y="3003166"/>
                </a:cubicBezTo>
                <a:cubicBezTo>
                  <a:pt x="488191" y="2976547"/>
                  <a:pt x="169203" y="2867179"/>
                  <a:pt x="6261" y="2659978"/>
                </a:cubicBezTo>
                <a:cubicBezTo>
                  <a:pt x="13084" y="2664155"/>
                  <a:pt x="14745" y="2636612"/>
                  <a:pt x="1455" y="2347712"/>
                </a:cubicBezTo>
                <a:close/>
                <a:moveTo>
                  <a:pt x="3880153" y="2329379"/>
                </a:moveTo>
                <a:cubicBezTo>
                  <a:pt x="3866863" y="2618279"/>
                  <a:pt x="3868524" y="2645822"/>
                  <a:pt x="3875347" y="2641645"/>
                </a:cubicBezTo>
                <a:cubicBezTo>
                  <a:pt x="3725516" y="2811149"/>
                  <a:pt x="3443734" y="2961479"/>
                  <a:pt x="3045509" y="2988274"/>
                </a:cubicBezTo>
                <a:lnTo>
                  <a:pt x="3047133" y="2956114"/>
                </a:lnTo>
                <a:cubicBezTo>
                  <a:pt x="3047133" y="2854429"/>
                  <a:pt x="3033534" y="2755921"/>
                  <a:pt x="3006831" y="2662641"/>
                </a:cubicBezTo>
                <a:cubicBezTo>
                  <a:pt x="3318650" y="2638590"/>
                  <a:pt x="3693842" y="2541819"/>
                  <a:pt x="3880153" y="2329379"/>
                </a:cubicBezTo>
                <a:close/>
                <a:moveTo>
                  <a:pt x="1931133" y="1937697"/>
                </a:moveTo>
                <a:cubicBezTo>
                  <a:pt x="2487898" y="1937697"/>
                  <a:pt x="2939245" y="2388994"/>
                  <a:pt x="2939245" y="2945697"/>
                </a:cubicBezTo>
                <a:cubicBezTo>
                  <a:pt x="2939245" y="3502400"/>
                  <a:pt x="2487898" y="3953697"/>
                  <a:pt x="1931133" y="3953697"/>
                </a:cubicBezTo>
                <a:cubicBezTo>
                  <a:pt x="1374368" y="3953697"/>
                  <a:pt x="923021" y="3502400"/>
                  <a:pt x="923021" y="2945697"/>
                </a:cubicBezTo>
                <a:cubicBezTo>
                  <a:pt x="923021" y="2388994"/>
                  <a:pt x="1374368" y="1937697"/>
                  <a:pt x="1931133" y="1937697"/>
                </a:cubicBezTo>
                <a:close/>
                <a:moveTo>
                  <a:pt x="1455" y="1937392"/>
                </a:moveTo>
                <a:cubicBezTo>
                  <a:pt x="214734" y="2180582"/>
                  <a:pt x="675532" y="2272194"/>
                  <a:pt x="1005427" y="2276729"/>
                </a:cubicBezTo>
                <a:lnTo>
                  <a:pt x="1048467" y="2274995"/>
                </a:lnTo>
                <a:cubicBezTo>
                  <a:pt x="973036" y="2370730"/>
                  <a:pt x="913948" y="2479702"/>
                  <a:pt x="874973" y="2597837"/>
                </a:cubicBezTo>
                <a:cubicBezTo>
                  <a:pt x="525848" y="2578625"/>
                  <a:pt x="178686" y="2468917"/>
                  <a:pt x="6261" y="2249658"/>
                </a:cubicBezTo>
                <a:cubicBezTo>
                  <a:pt x="13084" y="2253835"/>
                  <a:pt x="14745" y="2226292"/>
                  <a:pt x="1455" y="1937392"/>
                </a:cubicBezTo>
                <a:close/>
                <a:moveTo>
                  <a:pt x="3880153" y="1924889"/>
                </a:moveTo>
                <a:cubicBezTo>
                  <a:pt x="3866863" y="2213789"/>
                  <a:pt x="3868524" y="2241332"/>
                  <a:pt x="3875347" y="2237155"/>
                </a:cubicBezTo>
                <a:cubicBezTo>
                  <a:pt x="3717776" y="2415415"/>
                  <a:pt x="3414270" y="2572469"/>
                  <a:pt x="2982846" y="2585687"/>
                </a:cubicBezTo>
                <a:cubicBezTo>
                  <a:pt x="2942265" y="2466665"/>
                  <a:pt x="2881020" y="2357243"/>
                  <a:pt x="2803561" y="2261302"/>
                </a:cubicBezTo>
                <a:cubicBezTo>
                  <a:pt x="2828324" y="2263132"/>
                  <a:pt x="2852587" y="2263902"/>
                  <a:pt x="2876180" y="2264226"/>
                </a:cubicBezTo>
                <a:cubicBezTo>
                  <a:pt x="3206076" y="2259691"/>
                  <a:pt x="3666874" y="2168079"/>
                  <a:pt x="3880153" y="1924889"/>
                </a:cubicBezTo>
                <a:close/>
                <a:moveTo>
                  <a:pt x="2970728" y="1742046"/>
                </a:moveTo>
                <a:cubicBezTo>
                  <a:pt x="3013265" y="1749515"/>
                  <a:pt x="3041163" y="1761838"/>
                  <a:pt x="3042085" y="1775832"/>
                </a:cubicBezTo>
                <a:cubicBezTo>
                  <a:pt x="3043042" y="1790346"/>
                  <a:pt x="3014760" y="1803303"/>
                  <a:pt x="2970728" y="1811155"/>
                </a:cubicBezTo>
                <a:close/>
                <a:moveTo>
                  <a:pt x="2761068" y="1553800"/>
                </a:moveTo>
                <a:lnTo>
                  <a:pt x="2761068" y="1617752"/>
                </a:lnTo>
                <a:cubicBezTo>
                  <a:pt x="2725441" y="1610265"/>
                  <a:pt x="2702826" y="1599039"/>
                  <a:pt x="2701997" y="1586462"/>
                </a:cubicBezTo>
                <a:cubicBezTo>
                  <a:pt x="2701135" y="1573388"/>
                  <a:pt x="2723998" y="1561577"/>
                  <a:pt x="2761068" y="1553800"/>
                </a:cubicBezTo>
                <a:close/>
                <a:moveTo>
                  <a:pt x="2761068" y="1405229"/>
                </a:moveTo>
                <a:lnTo>
                  <a:pt x="2761068" y="1440215"/>
                </a:lnTo>
                <a:cubicBezTo>
                  <a:pt x="2481965" y="1453234"/>
                  <a:pt x="2273901" y="1515050"/>
                  <a:pt x="2278724" y="1588206"/>
                </a:cubicBezTo>
                <a:cubicBezTo>
                  <a:pt x="2283436" y="1659682"/>
                  <a:pt x="2489833" y="1718665"/>
                  <a:pt x="2761068" y="1731418"/>
                </a:cubicBezTo>
                <a:lnTo>
                  <a:pt x="2761068" y="1808608"/>
                </a:lnTo>
                <a:cubicBezTo>
                  <a:pt x="2726909" y="1801369"/>
                  <a:pt x="2704570" y="1790707"/>
                  <a:pt x="2702181" y="1778633"/>
                </a:cubicBezTo>
                <a:lnTo>
                  <a:pt x="2279367" y="1783861"/>
                </a:lnTo>
                <a:cubicBezTo>
                  <a:pt x="2293163" y="1853568"/>
                  <a:pt x="2497527" y="1909790"/>
                  <a:pt x="2761068" y="1922154"/>
                </a:cubicBezTo>
                <a:lnTo>
                  <a:pt x="2761068" y="1958791"/>
                </a:lnTo>
                <a:lnTo>
                  <a:pt x="2970728" y="1958791"/>
                </a:lnTo>
                <a:lnTo>
                  <a:pt x="2970728" y="1922647"/>
                </a:lnTo>
                <a:cubicBezTo>
                  <a:pt x="3255978" y="1910868"/>
                  <a:pt x="3470251" y="1848316"/>
                  <a:pt x="3465357" y="1774089"/>
                </a:cubicBezTo>
                <a:cubicBezTo>
                  <a:pt x="3460575" y="1701540"/>
                  <a:pt x="3248006" y="1641862"/>
                  <a:pt x="2970728" y="1630413"/>
                </a:cubicBezTo>
                <a:lnTo>
                  <a:pt x="2970728" y="1551354"/>
                </a:lnTo>
                <a:cubicBezTo>
                  <a:pt x="3011755" y="1558485"/>
                  <a:pt x="3039236" y="1570195"/>
                  <a:pt x="3041901" y="1583662"/>
                </a:cubicBezTo>
                <a:lnTo>
                  <a:pt x="3464714" y="1578433"/>
                </a:lnTo>
                <a:cubicBezTo>
                  <a:pt x="3450704" y="1507642"/>
                  <a:pt x="3240154" y="1450759"/>
                  <a:pt x="2970728" y="1439476"/>
                </a:cubicBezTo>
                <a:lnTo>
                  <a:pt x="2970728" y="1405229"/>
                </a:lnTo>
                <a:close/>
                <a:moveTo>
                  <a:pt x="2872041" y="1244391"/>
                </a:moveTo>
                <a:cubicBezTo>
                  <a:pt x="3428806" y="1244391"/>
                  <a:pt x="3880153" y="1453922"/>
                  <a:pt x="3880153" y="1712391"/>
                </a:cubicBezTo>
                <a:cubicBezTo>
                  <a:pt x="3880153" y="1970860"/>
                  <a:pt x="3428806" y="2180391"/>
                  <a:pt x="2872041" y="2180391"/>
                </a:cubicBezTo>
                <a:cubicBezTo>
                  <a:pt x="2823092" y="2180391"/>
                  <a:pt x="2774958" y="2178772"/>
                  <a:pt x="2727893" y="2175376"/>
                </a:cubicBezTo>
                <a:cubicBezTo>
                  <a:pt x="2525684" y="1968353"/>
                  <a:pt x="2243385" y="1840114"/>
                  <a:pt x="1931133" y="1840114"/>
                </a:cubicBezTo>
                <a:cubicBezTo>
                  <a:pt x="1612467" y="1840114"/>
                  <a:pt x="1324996" y="1973676"/>
                  <a:pt x="1122380" y="2188572"/>
                </a:cubicBezTo>
                <a:cubicBezTo>
                  <a:pt x="1087421" y="2190857"/>
                  <a:pt x="1051575" y="2191340"/>
                  <a:pt x="1014889" y="2190822"/>
                </a:cubicBezTo>
                <a:cubicBezTo>
                  <a:pt x="621954" y="2195721"/>
                  <a:pt x="201774" y="2087957"/>
                  <a:pt x="6261" y="1839338"/>
                </a:cubicBezTo>
                <a:cubicBezTo>
                  <a:pt x="13084" y="1843515"/>
                  <a:pt x="14745" y="1815972"/>
                  <a:pt x="1455" y="1527072"/>
                </a:cubicBezTo>
                <a:cubicBezTo>
                  <a:pt x="214734" y="1770262"/>
                  <a:pt x="675532" y="1861874"/>
                  <a:pt x="1005427" y="1866409"/>
                </a:cubicBezTo>
                <a:cubicBezTo>
                  <a:pt x="1278600" y="1862654"/>
                  <a:pt x="1641530" y="1799192"/>
                  <a:pt x="1878042" y="1637444"/>
                </a:cubicBezTo>
                <a:cubicBezTo>
                  <a:pt x="1954537" y="1414404"/>
                  <a:pt x="2370521" y="1244391"/>
                  <a:pt x="2872041" y="1244391"/>
                </a:cubicBezTo>
                <a:close/>
                <a:moveTo>
                  <a:pt x="1455" y="1116752"/>
                </a:moveTo>
                <a:cubicBezTo>
                  <a:pt x="214734" y="1359942"/>
                  <a:pt x="675532" y="1451554"/>
                  <a:pt x="1005427" y="1456089"/>
                </a:cubicBezTo>
                <a:cubicBezTo>
                  <a:pt x="1335323" y="1451554"/>
                  <a:pt x="1796121" y="1359942"/>
                  <a:pt x="2009400" y="1116752"/>
                </a:cubicBezTo>
                <a:cubicBezTo>
                  <a:pt x="1996110" y="1405652"/>
                  <a:pt x="1997771" y="1433195"/>
                  <a:pt x="2004594" y="1429018"/>
                </a:cubicBezTo>
                <a:cubicBezTo>
                  <a:pt x="1835430" y="1620392"/>
                  <a:pt x="1498069" y="1787326"/>
                  <a:pt x="1014889" y="1780502"/>
                </a:cubicBezTo>
                <a:cubicBezTo>
                  <a:pt x="621954" y="1785401"/>
                  <a:pt x="201774" y="1677637"/>
                  <a:pt x="6261" y="1429018"/>
                </a:cubicBezTo>
                <a:cubicBezTo>
                  <a:pt x="13084" y="1433195"/>
                  <a:pt x="14745" y="1405652"/>
                  <a:pt x="1455" y="1116752"/>
                </a:cubicBezTo>
                <a:close/>
                <a:moveTo>
                  <a:pt x="1455" y="706432"/>
                </a:moveTo>
                <a:cubicBezTo>
                  <a:pt x="214734" y="949622"/>
                  <a:pt x="675532" y="1041234"/>
                  <a:pt x="1005427" y="1045769"/>
                </a:cubicBezTo>
                <a:cubicBezTo>
                  <a:pt x="1335323" y="1041234"/>
                  <a:pt x="1796121" y="949622"/>
                  <a:pt x="2009400" y="706432"/>
                </a:cubicBezTo>
                <a:cubicBezTo>
                  <a:pt x="1996110" y="995332"/>
                  <a:pt x="1997771" y="1022875"/>
                  <a:pt x="2004594" y="1018698"/>
                </a:cubicBezTo>
                <a:cubicBezTo>
                  <a:pt x="1835430" y="1210072"/>
                  <a:pt x="1498069" y="1377006"/>
                  <a:pt x="1014889" y="1370182"/>
                </a:cubicBezTo>
                <a:cubicBezTo>
                  <a:pt x="621954" y="1375081"/>
                  <a:pt x="201774" y="1267317"/>
                  <a:pt x="6261" y="1018698"/>
                </a:cubicBezTo>
                <a:cubicBezTo>
                  <a:pt x="13084" y="1022875"/>
                  <a:pt x="14745" y="995332"/>
                  <a:pt x="1455" y="706432"/>
                </a:cubicBezTo>
                <a:close/>
                <a:moveTo>
                  <a:pt x="1106799" y="489687"/>
                </a:moveTo>
                <a:cubicBezTo>
                  <a:pt x="1149336" y="497156"/>
                  <a:pt x="1177233" y="509479"/>
                  <a:pt x="1178156" y="523473"/>
                </a:cubicBezTo>
                <a:cubicBezTo>
                  <a:pt x="1179112" y="537987"/>
                  <a:pt x="1150831" y="550944"/>
                  <a:pt x="1106799" y="558796"/>
                </a:cubicBezTo>
                <a:close/>
                <a:moveTo>
                  <a:pt x="897139" y="301441"/>
                </a:moveTo>
                <a:lnTo>
                  <a:pt x="897139" y="365393"/>
                </a:lnTo>
                <a:cubicBezTo>
                  <a:pt x="861512" y="357906"/>
                  <a:pt x="838897" y="346680"/>
                  <a:pt x="838068" y="334103"/>
                </a:cubicBezTo>
                <a:cubicBezTo>
                  <a:pt x="837206" y="321029"/>
                  <a:pt x="860069" y="309218"/>
                  <a:pt x="897139" y="301441"/>
                </a:cubicBezTo>
                <a:close/>
                <a:moveTo>
                  <a:pt x="897139" y="152870"/>
                </a:moveTo>
                <a:lnTo>
                  <a:pt x="897139" y="187856"/>
                </a:lnTo>
                <a:cubicBezTo>
                  <a:pt x="618036" y="200875"/>
                  <a:pt x="409972" y="262691"/>
                  <a:pt x="414795" y="335847"/>
                </a:cubicBezTo>
                <a:cubicBezTo>
                  <a:pt x="419507" y="407323"/>
                  <a:pt x="625904" y="466306"/>
                  <a:pt x="897139" y="479059"/>
                </a:cubicBezTo>
                <a:lnTo>
                  <a:pt x="897139" y="556249"/>
                </a:lnTo>
                <a:cubicBezTo>
                  <a:pt x="862980" y="549010"/>
                  <a:pt x="840641" y="538348"/>
                  <a:pt x="838251" y="526274"/>
                </a:cubicBezTo>
                <a:lnTo>
                  <a:pt x="415438" y="531502"/>
                </a:lnTo>
                <a:cubicBezTo>
                  <a:pt x="429234" y="601209"/>
                  <a:pt x="633598" y="657431"/>
                  <a:pt x="897139" y="669795"/>
                </a:cubicBezTo>
                <a:lnTo>
                  <a:pt x="897139" y="706432"/>
                </a:lnTo>
                <a:lnTo>
                  <a:pt x="1106799" y="706432"/>
                </a:lnTo>
                <a:lnTo>
                  <a:pt x="1106799" y="670288"/>
                </a:lnTo>
                <a:cubicBezTo>
                  <a:pt x="1392049" y="658509"/>
                  <a:pt x="1606322" y="595956"/>
                  <a:pt x="1601428" y="521730"/>
                </a:cubicBezTo>
                <a:cubicBezTo>
                  <a:pt x="1596646" y="449181"/>
                  <a:pt x="1384077" y="389502"/>
                  <a:pt x="1106799" y="378054"/>
                </a:cubicBezTo>
                <a:lnTo>
                  <a:pt x="1106799" y="298995"/>
                </a:lnTo>
                <a:cubicBezTo>
                  <a:pt x="1147826" y="306126"/>
                  <a:pt x="1175307" y="317836"/>
                  <a:pt x="1177972" y="331303"/>
                </a:cubicBezTo>
                <a:lnTo>
                  <a:pt x="1600785" y="326074"/>
                </a:lnTo>
                <a:cubicBezTo>
                  <a:pt x="1586775" y="255283"/>
                  <a:pt x="1376225" y="198400"/>
                  <a:pt x="1106799" y="187117"/>
                </a:cubicBezTo>
                <a:lnTo>
                  <a:pt x="1106799" y="152870"/>
                </a:lnTo>
                <a:close/>
                <a:moveTo>
                  <a:pt x="1008112" y="0"/>
                </a:moveTo>
                <a:cubicBezTo>
                  <a:pt x="1564877" y="0"/>
                  <a:pt x="2016224" y="209531"/>
                  <a:pt x="2016224" y="468000"/>
                </a:cubicBezTo>
                <a:cubicBezTo>
                  <a:pt x="2016224" y="726469"/>
                  <a:pt x="1564877" y="936000"/>
                  <a:pt x="1008112" y="936000"/>
                </a:cubicBezTo>
                <a:cubicBezTo>
                  <a:pt x="451347" y="936000"/>
                  <a:pt x="0" y="726469"/>
                  <a:pt x="0" y="468000"/>
                </a:cubicBezTo>
                <a:cubicBezTo>
                  <a:pt x="0" y="209531"/>
                  <a:pt x="451347" y="0"/>
                  <a:pt x="10081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312964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is Everywhere</a:t>
            </a:r>
            <a:endParaRPr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7983538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Everyone deals with mountains of data – Are they Data Analyst?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▸"/>
            </a:pPr>
            <a:r>
              <a:rPr lang="en" dirty="0"/>
              <a:t>Drives real-world action: How to translate raw numbers into intelligence</a:t>
            </a: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How to break down?</a:t>
            </a: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▸"/>
            </a:pPr>
            <a:r>
              <a:rPr lang="en-IN" dirty="0"/>
              <a:t>How to structure the complex problems and data sets to get right at the heart of the problems in their research?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04" name="Google Shape;204;p18"/>
          <p:cNvGrpSpPr/>
          <p:nvPr/>
        </p:nvGrpSpPr>
        <p:grpSpPr>
          <a:xfrm>
            <a:off x="8436324" y="288377"/>
            <a:ext cx="361474" cy="477145"/>
            <a:chOff x="4276825" y="487236"/>
            <a:chExt cx="317500" cy="419100"/>
          </a:xfrm>
        </p:grpSpPr>
        <p:sp>
          <p:nvSpPr>
            <p:cNvPr id="205" name="Google Shape;205;p18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54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71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is the Fuel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1D4C1-4333-4C36-8E43-A86AB20BB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473200"/>
            <a:ext cx="6362700" cy="3181350"/>
          </a:xfrm>
          <a:prstGeom prst="rect">
            <a:avLst/>
          </a:prstGeom>
        </p:spPr>
      </p:pic>
      <p:pic>
        <p:nvPicPr>
          <p:cNvPr id="7" name="Graphic 6" descr="Fuel outline">
            <a:extLst>
              <a:ext uri="{FF2B5EF4-FFF2-40B4-BE49-F238E27FC236}">
                <a16:creationId xmlns:a16="http://schemas.microsoft.com/office/drawing/2014/main" id="{F6903262-62E9-4C05-8FF6-A4F166469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7720" y="289560"/>
            <a:ext cx="483870" cy="4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0242"/>
      </p:ext>
    </p:extLst>
  </p:cSld>
  <p:clrMapOvr>
    <a:masterClrMapping/>
  </p:clrMapOvr>
</p:sld>
</file>

<file path=ppt/theme/theme1.xml><?xml version="1.0" encoding="utf-8"?>
<a:theme xmlns:a="http://schemas.openxmlformats.org/drawingml/2006/main" name="Caius template">
  <a:themeElements>
    <a:clrScheme name="Custom 347">
      <a:dk1>
        <a:srgbClr val="001F46"/>
      </a:dk1>
      <a:lt1>
        <a:srgbClr val="FFFFFF"/>
      </a:lt1>
      <a:dk2>
        <a:srgbClr val="748394"/>
      </a:dk2>
      <a:lt2>
        <a:srgbClr val="F0F3F7"/>
      </a:lt2>
      <a:accent1>
        <a:srgbClr val="4397EE"/>
      </a:accent1>
      <a:accent2>
        <a:srgbClr val="2170CC"/>
      </a:accent2>
      <a:accent3>
        <a:srgbClr val="154C8A"/>
      </a:accent3>
      <a:accent4>
        <a:srgbClr val="A9D039"/>
      </a:accent4>
      <a:accent5>
        <a:srgbClr val="14B9CA"/>
      </a:accent5>
      <a:accent6>
        <a:srgbClr val="DDE3EB"/>
      </a:accent6>
      <a:hlink>
        <a:srgbClr val="2170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1838</Words>
  <Application>Microsoft Office PowerPoint</Application>
  <PresentationFormat>On-screen Show (16:9)</PresentationFormat>
  <Paragraphs>263</Paragraphs>
  <Slides>52</Slides>
  <Notes>50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Calibri</vt:lpstr>
      <vt:lpstr>Barlow SemiBold</vt:lpstr>
      <vt:lpstr>Arial</vt:lpstr>
      <vt:lpstr>Wingdings</vt:lpstr>
      <vt:lpstr>Barlow Light</vt:lpstr>
      <vt:lpstr>Barlow</vt:lpstr>
      <vt:lpstr>Caius template</vt:lpstr>
      <vt:lpstr>Data Science What?Why? How?</vt:lpstr>
      <vt:lpstr>Briyani</vt:lpstr>
      <vt:lpstr>Small Video</vt:lpstr>
      <vt:lpstr>Hello!</vt:lpstr>
      <vt:lpstr>References</vt:lpstr>
      <vt:lpstr>Data</vt:lpstr>
      <vt:lpstr>Data</vt:lpstr>
      <vt:lpstr>Data is Everywhere</vt:lpstr>
      <vt:lpstr>Data is the Fuel</vt:lpstr>
      <vt:lpstr>Data Collection</vt:lpstr>
      <vt:lpstr>Data Collection</vt:lpstr>
      <vt:lpstr>Data Analysts</vt:lpstr>
      <vt:lpstr>Data Analysts</vt:lpstr>
      <vt:lpstr>Data Analysts</vt:lpstr>
      <vt:lpstr>Data Analysis</vt:lpstr>
      <vt:lpstr>What does Data Analysis mean?</vt:lpstr>
      <vt:lpstr>What does Data Analysis mean?</vt:lpstr>
      <vt:lpstr>PowerPoint Presentation</vt:lpstr>
      <vt:lpstr>PowerPoint Presentation</vt:lpstr>
      <vt:lpstr>PowerPoint Presentation</vt:lpstr>
      <vt:lpstr>PowerPoint Presentation</vt:lpstr>
      <vt:lpstr>Data Science: What?</vt:lpstr>
      <vt:lpstr>Data Science: What?</vt:lpstr>
      <vt:lpstr>Data Science: What?</vt:lpstr>
      <vt:lpstr>Data Science: What?</vt:lpstr>
      <vt:lpstr>Data Science and Big Data</vt:lpstr>
      <vt:lpstr>Data Science and Big Data</vt:lpstr>
      <vt:lpstr>Data Mathematics: What?</vt:lpstr>
      <vt:lpstr>PowerPoint Presentation</vt:lpstr>
      <vt:lpstr>Data Mathematics: Why?</vt:lpstr>
      <vt:lpstr>PowerPoint Presentation</vt:lpstr>
      <vt:lpstr>Data Analysis: Why?</vt:lpstr>
      <vt:lpstr>Data Analysis: Why?</vt:lpstr>
      <vt:lpstr>Big concept</vt:lpstr>
      <vt:lpstr>Data Mathematics: Why?</vt:lpstr>
      <vt:lpstr>Data Mathematics: Why?</vt:lpstr>
      <vt:lpstr>Data Mathematics: Why? Detailed View</vt:lpstr>
      <vt:lpstr>Data Mathematics: Why? Detailed View</vt:lpstr>
      <vt:lpstr>Data Mathematics: Why? Detailed View</vt:lpstr>
      <vt:lpstr>Data Mathematics: Why? Detailed View</vt:lpstr>
      <vt:lpstr>Data Mathematics: Why? Detailed View</vt:lpstr>
      <vt:lpstr>Data Mathematics: Why? Detailed View</vt:lpstr>
      <vt:lpstr>Data Mathematics: Why? Summary</vt:lpstr>
      <vt:lpstr>Data Mathematics: How?</vt:lpstr>
      <vt:lpstr>Data Mathematics: How?</vt:lpstr>
      <vt:lpstr>Data Mathematics: How?</vt:lpstr>
      <vt:lpstr>Data Mathematics: How? Define Goals</vt:lpstr>
      <vt:lpstr>Data Mathematics: How? Linear Algebra and Calculus</vt:lpstr>
      <vt:lpstr>Data Mathematics: How? Probability and Statistics, DEs</vt:lpstr>
      <vt:lpstr>Data Mathematics: How? Graph Theory and Numerical Analysis</vt:lpstr>
      <vt:lpstr>Data Mathematics: How? Data Compression and Optimization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Panchatcharam Mariappan</dc:creator>
  <cp:lastModifiedBy>Panchatcharam Mariappan</cp:lastModifiedBy>
  <cp:revision>46</cp:revision>
  <dcterms:modified xsi:type="dcterms:W3CDTF">2026-02-23T06:23:09Z</dcterms:modified>
</cp:coreProperties>
</file>